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31" r:id="rId2"/>
    <p:sldId id="257" r:id="rId3"/>
    <p:sldId id="291" r:id="rId4"/>
    <p:sldId id="292" r:id="rId5"/>
    <p:sldId id="286" r:id="rId6"/>
    <p:sldId id="315" r:id="rId7"/>
    <p:sldId id="317" r:id="rId8"/>
    <p:sldId id="318" r:id="rId9"/>
    <p:sldId id="323" r:id="rId10"/>
    <p:sldId id="335" r:id="rId11"/>
    <p:sldId id="321" r:id="rId12"/>
    <p:sldId id="311" r:id="rId13"/>
    <p:sldId id="381" r:id="rId14"/>
    <p:sldId id="313" r:id="rId15"/>
    <p:sldId id="327" r:id="rId16"/>
    <p:sldId id="329" r:id="rId17"/>
    <p:sldId id="332" r:id="rId18"/>
    <p:sldId id="333" r:id="rId19"/>
    <p:sldId id="346" r:id="rId20"/>
    <p:sldId id="334" r:id="rId21"/>
    <p:sldId id="336" r:id="rId22"/>
    <p:sldId id="341" r:id="rId23"/>
    <p:sldId id="342" r:id="rId24"/>
    <p:sldId id="383" r:id="rId25"/>
    <p:sldId id="384" r:id="rId26"/>
    <p:sldId id="382" r:id="rId27"/>
    <p:sldId id="304" r:id="rId28"/>
    <p:sldId id="305" r:id="rId29"/>
    <p:sldId id="326" r:id="rId30"/>
    <p:sldId id="325" r:id="rId31"/>
    <p:sldId id="350" r:id="rId32"/>
    <p:sldId id="344" r:id="rId33"/>
    <p:sldId id="352" r:id="rId34"/>
    <p:sldId id="349" r:id="rId35"/>
    <p:sldId id="351" r:id="rId36"/>
    <p:sldId id="353" r:id="rId37"/>
    <p:sldId id="354"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7" r:id="rId59"/>
    <p:sldId id="277" r:id="rId60"/>
    <p:sldId id="328" r:id="rId61"/>
    <p:sldId id="376" r:id="rId62"/>
    <p:sldId id="379" r:id="rId63"/>
    <p:sldId id="378" r:id="rId64"/>
    <p:sldId id="297" r:id="rId65"/>
    <p:sldId id="324" r:id="rId66"/>
    <p:sldId id="338" r:id="rId67"/>
    <p:sldId id="337" r:id="rId68"/>
    <p:sldId id="340" r:id="rId69"/>
    <p:sldId id="343" r:id="rId70"/>
    <p:sldId id="339" r:id="rId71"/>
    <p:sldId id="298" r:id="rId72"/>
    <p:sldId id="320" r:id="rId73"/>
    <p:sldId id="347" r:id="rId74"/>
    <p:sldId id="319" r:id="rId75"/>
    <p:sldId id="300" r:id="rId76"/>
    <p:sldId id="348" r:id="rId77"/>
    <p:sldId id="322" r:id="rId7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B68DE-B617-4568-95EC-32A438936B48}" v="1" dt="2025-03-13T12:28:19.432"/>
    <p1510:client id="{1F6FCA55-75A3-4CAD-99D4-A94BAE511A27}" v="4" dt="2025-03-13T03:10:50.070"/>
    <p1510:client id="{2728F13B-DDEE-4BAB-95FE-2C710F10568D}" v="45" dt="2025-03-13T03:24:45.630"/>
    <p1510:client id="{46BDCD7B-F29E-4311-8074-794490B18725}" v="203" dt="2025-03-13T09:04:25.114"/>
    <p1510:client id="{778A285A-D78D-F692-892B-1139A435390A}" v="1" dt="2025-03-13T12:56:45.964"/>
    <p1510:client id="{7E370C95-94BB-4173-97E1-F2AC643E5479}" v="63" dt="2025-03-13T16:33:46.863"/>
    <p1510:client id="{927A4F5F-0178-4437-86C6-462E583B6F71}" v="430" dt="2025-03-13T04:07:49.887"/>
    <p1510:client id="{94C7161E-DD7B-4519-B6FE-2358298D4DDC}" v="11" dt="2025-03-13T13:41:38.174"/>
    <p1510:client id="{A542E028-D5BC-7ADF-E41A-591F25BEC699}" v="2817" dt="2025-03-13T10:59:55.567"/>
    <p1510:client id="{CDA3935E-DDD1-CC1D-D3B1-3608E17ED437}" v="4484" dt="2025-03-13T14:42:40.941"/>
    <p1510:client id="{D533CB64-637C-C6B0-0E65-0F30502042B1}" v="1934" dt="2025-03-13T16:07:27.727"/>
    <p1510:client id="{DF6C6EA5-F07F-44E2-A7A4-31AD35DB2573}" v="207" dt="2025-03-13T15:06:18.524"/>
    <p1510:client id="{E5E8D2C3-EF9D-4825-83E1-2B1F59067BAC}" v="31" dt="2025-03-13T07:38:09.099"/>
    <p1510:client id="{F1F15A74-0CDB-0767-3D6D-20B0B344F1D2}" v="148" dt="2025-03-13T16:33:58.448"/>
    <p1510:client id="{F6949FD5-41B0-70B8-7650-69502C89CA39}" v="52" dt="2025-03-13T16:34:07.222"/>
    <p1510:client id="{FB6AB37F-20DA-CFCE-6A55-4DCD94A1EC60}" v="430" dt="2025-03-14T00:41:41.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EB1CC-9190-4F4E-818A-D0EF00160E8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6DEB02A8-F64D-4529-B5D6-B61A95EEF690}">
      <dgm:prSet phldrT="[Text]" phldr="0"/>
      <dgm:spPr/>
      <dgm:t>
        <a:bodyPr/>
        <a:lstStyle/>
        <a:p>
          <a:pPr rtl="0"/>
          <a:r>
            <a:rPr lang="en-US">
              <a:solidFill>
                <a:srgbClr val="000000"/>
              </a:solidFill>
              <a:latin typeface="Calibri"/>
              <a:ea typeface="Calibri"/>
              <a:cs typeface="Calibri"/>
            </a:rPr>
            <a:t>Extract frame and copy frame</a:t>
          </a:r>
          <a:endParaRPr lang="en-US"/>
        </a:p>
      </dgm:t>
    </dgm:pt>
    <dgm:pt modelId="{91EFB912-3F2B-449C-95E2-E37881A32BA7}" type="parTrans" cxnId="{0A572D00-4AD9-4A91-A4A6-CC06F1C44B33}">
      <dgm:prSet/>
      <dgm:spPr/>
      <dgm:t>
        <a:bodyPr/>
        <a:lstStyle/>
        <a:p>
          <a:endParaRPr lang="en-US"/>
        </a:p>
      </dgm:t>
    </dgm:pt>
    <dgm:pt modelId="{25D2AFC8-914D-4F06-8F82-BBA2356D17AD}" type="sibTrans" cxnId="{0A572D00-4AD9-4A91-A4A6-CC06F1C44B33}">
      <dgm:prSet/>
      <dgm:spPr/>
      <dgm:t>
        <a:bodyPr/>
        <a:lstStyle/>
        <a:p>
          <a:endParaRPr lang="en-US"/>
        </a:p>
      </dgm:t>
    </dgm:pt>
    <dgm:pt modelId="{D9C41479-470B-4111-932C-2247DBEB02A4}">
      <dgm:prSet phldr="0"/>
      <dgm:spPr/>
      <dgm:t>
        <a:bodyPr/>
        <a:lstStyle/>
        <a:p>
          <a:pPr algn="l" rtl="0"/>
          <a:r>
            <a:rPr lang="en-US">
              <a:solidFill>
                <a:srgbClr val="000000"/>
              </a:solidFill>
              <a:latin typeface="Calibri"/>
              <a:ea typeface="Calibri"/>
              <a:cs typeface="Calibri"/>
            </a:rPr>
            <a:t>Draw jersey color ellipse for player using player's </a:t>
          </a:r>
          <a:r>
            <a:rPr lang="en-US" err="1">
              <a:solidFill>
                <a:srgbClr val="000000"/>
              </a:solidFill>
              <a:latin typeface="Calibri"/>
              <a:ea typeface="Calibri"/>
              <a:cs typeface="Calibri"/>
            </a:rPr>
            <a:t>bbox</a:t>
          </a:r>
          <a:endParaRPr lang="en-US">
            <a:solidFill>
              <a:srgbClr val="000000"/>
            </a:solidFill>
            <a:latin typeface="Calibri"/>
            <a:ea typeface="Calibri"/>
            <a:cs typeface="Calibri"/>
          </a:endParaRPr>
        </a:p>
      </dgm:t>
    </dgm:pt>
    <dgm:pt modelId="{4B608D41-828A-47BA-8ACF-EBEBA4EF59D3}" type="parTrans" cxnId="{E4A946E2-62D7-4D74-AF90-C3C1CC2489C6}">
      <dgm:prSet/>
      <dgm:spPr/>
    </dgm:pt>
    <dgm:pt modelId="{3E2C7124-F8A5-48FB-BFBA-36EB200C63A9}" type="sibTrans" cxnId="{E4A946E2-62D7-4D74-AF90-C3C1CC2489C6}">
      <dgm:prSet/>
      <dgm:spPr/>
      <dgm:t>
        <a:bodyPr/>
        <a:lstStyle/>
        <a:p>
          <a:endParaRPr lang="en-US"/>
        </a:p>
      </dgm:t>
    </dgm:pt>
    <dgm:pt modelId="{0FC9E969-111F-4263-BC43-FA8236CBD4F1}">
      <dgm:prSet phldr="0"/>
      <dgm:spPr/>
      <dgm:t>
        <a:bodyPr/>
        <a:lstStyle/>
        <a:p>
          <a:pPr algn="l" rtl="0"/>
          <a:r>
            <a:rPr lang="en-US">
              <a:solidFill>
                <a:srgbClr val="000000"/>
              </a:solidFill>
              <a:latin typeface="Calibri"/>
              <a:ea typeface="Calibri"/>
              <a:cs typeface="Calibri"/>
            </a:rPr>
            <a:t>Draw inverse triangle above ball</a:t>
          </a:r>
        </a:p>
      </dgm:t>
    </dgm:pt>
    <dgm:pt modelId="{8E8C6E5F-036C-45A5-9E18-4538D9C20AF6}" type="parTrans" cxnId="{751DCE25-8531-4F05-A560-EC6CCE7084FE}">
      <dgm:prSet/>
      <dgm:spPr/>
    </dgm:pt>
    <dgm:pt modelId="{2392B1E2-31C1-49E7-8714-7732D1E05E79}" type="sibTrans" cxnId="{751DCE25-8531-4F05-A560-EC6CCE7084FE}">
      <dgm:prSet/>
      <dgm:spPr/>
      <dgm:t>
        <a:bodyPr/>
        <a:lstStyle/>
        <a:p>
          <a:endParaRPr lang="en-US"/>
        </a:p>
      </dgm:t>
    </dgm:pt>
    <dgm:pt modelId="{1A7CBA78-289F-40F9-93F5-7F8A1D5A0476}">
      <dgm:prSet phldr="0"/>
      <dgm:spPr/>
      <dgm:t>
        <a:bodyPr/>
        <a:lstStyle/>
        <a:p>
          <a:pPr algn="l" rtl="0"/>
          <a:r>
            <a:rPr lang="en-US">
              <a:solidFill>
                <a:srgbClr val="000000"/>
              </a:solidFill>
              <a:latin typeface="Calibri"/>
              <a:ea typeface="Calibri"/>
              <a:cs typeface="Calibri"/>
            </a:rPr>
            <a:t>Draw inverse triangle above ball</a:t>
          </a:r>
        </a:p>
      </dgm:t>
    </dgm:pt>
    <dgm:pt modelId="{1BDA1FAA-9BA4-41CF-AACF-C24270386950}" type="parTrans" cxnId="{06CC65B2-8A64-4B4C-8D60-B010900835D8}">
      <dgm:prSet/>
      <dgm:spPr/>
    </dgm:pt>
    <dgm:pt modelId="{A07797D3-41DF-46C4-8014-7AACE4550C5F}" type="sibTrans" cxnId="{06CC65B2-8A64-4B4C-8D60-B010900835D8}">
      <dgm:prSet/>
      <dgm:spPr/>
      <dgm:t>
        <a:bodyPr/>
        <a:lstStyle/>
        <a:p>
          <a:endParaRPr lang="en-US"/>
        </a:p>
      </dgm:t>
    </dgm:pt>
    <dgm:pt modelId="{4E0E7D9B-1066-4526-9F54-956DA48D9665}">
      <dgm:prSet phldr="0"/>
      <dgm:spPr/>
      <dgm:t>
        <a:bodyPr/>
        <a:lstStyle/>
        <a:p>
          <a:pPr algn="l" rtl="0"/>
          <a:r>
            <a:rPr lang="en-US">
              <a:solidFill>
                <a:srgbClr val="000000"/>
              </a:solidFill>
              <a:latin typeface="Calibri"/>
              <a:ea typeface="Calibri"/>
              <a:cs typeface="Calibri"/>
            </a:rPr>
            <a:t>Draw yellow ellipse  for referee</a:t>
          </a:r>
        </a:p>
      </dgm:t>
    </dgm:pt>
    <dgm:pt modelId="{D529C852-7A27-444C-B1C6-B5082E1B4A51}" type="parTrans" cxnId="{DC50EAF1-38E8-4CD4-9215-A9DE03101893}">
      <dgm:prSet/>
      <dgm:spPr/>
    </dgm:pt>
    <dgm:pt modelId="{FF5DA327-4E79-4F27-8A96-5A786AD562DC}" type="sibTrans" cxnId="{DC50EAF1-38E8-4CD4-9215-A9DE03101893}">
      <dgm:prSet/>
      <dgm:spPr/>
      <dgm:t>
        <a:bodyPr/>
        <a:lstStyle/>
        <a:p>
          <a:endParaRPr lang="en-US"/>
        </a:p>
      </dgm:t>
    </dgm:pt>
    <dgm:pt modelId="{81FAD021-0E84-4636-878C-D9ABA87DC834}">
      <dgm:prSet phldr="0"/>
      <dgm:spPr/>
      <dgm:t>
        <a:bodyPr/>
        <a:lstStyle/>
        <a:p>
          <a:pPr algn="l" rtl="0"/>
          <a:r>
            <a:rPr lang="en-US">
              <a:solidFill>
                <a:srgbClr val="000000"/>
              </a:solidFill>
              <a:latin typeface="Calibri"/>
              <a:ea typeface="Calibri"/>
              <a:cs typeface="Calibri"/>
            </a:rPr>
            <a:t>Draw camera movement in x and y direction</a:t>
          </a:r>
        </a:p>
      </dgm:t>
    </dgm:pt>
    <dgm:pt modelId="{EE0FB5C9-9138-47DD-B305-1414ADB3154A}" type="parTrans" cxnId="{FF2DD63E-ACCF-4ABD-9350-42E01DAEAE47}">
      <dgm:prSet/>
      <dgm:spPr/>
    </dgm:pt>
    <dgm:pt modelId="{4F34D9C9-2BE0-4377-879F-2EAA19196DA2}" type="sibTrans" cxnId="{FF2DD63E-ACCF-4ABD-9350-42E01DAEAE47}">
      <dgm:prSet/>
      <dgm:spPr/>
      <dgm:t>
        <a:bodyPr/>
        <a:lstStyle/>
        <a:p>
          <a:endParaRPr lang="en-US"/>
        </a:p>
      </dgm:t>
    </dgm:pt>
    <dgm:pt modelId="{26375C59-8918-4871-838F-50B8AF8348E4}">
      <dgm:prSet phldr="0"/>
      <dgm:spPr/>
      <dgm:t>
        <a:bodyPr/>
        <a:lstStyle/>
        <a:p>
          <a:pPr algn="l" rtl="0"/>
          <a:r>
            <a:rPr lang="en-US">
              <a:solidFill>
                <a:srgbClr val="000000"/>
              </a:solidFill>
              <a:latin typeface="Calibri"/>
              <a:ea typeface="Calibri"/>
              <a:cs typeface="Calibri"/>
            </a:rPr>
            <a:t>Draw speed and distance</a:t>
          </a:r>
        </a:p>
      </dgm:t>
    </dgm:pt>
    <dgm:pt modelId="{D1E55178-DF38-4D26-A28F-D383867089C8}" type="parTrans" cxnId="{43048C4F-8395-4813-8F30-E97E3E03B096}">
      <dgm:prSet/>
      <dgm:spPr/>
    </dgm:pt>
    <dgm:pt modelId="{A4BBF1D7-8859-4AE7-BB23-EF445EF9F356}" type="sibTrans" cxnId="{43048C4F-8395-4813-8F30-E97E3E03B096}">
      <dgm:prSet/>
      <dgm:spPr/>
      <dgm:t>
        <a:bodyPr/>
        <a:lstStyle/>
        <a:p>
          <a:endParaRPr lang="en-US"/>
        </a:p>
      </dgm:t>
    </dgm:pt>
    <dgm:pt modelId="{3A45D12C-BE64-4698-B612-29A470F79528}">
      <dgm:prSet phldr="0"/>
      <dgm:spPr/>
      <dgm:t>
        <a:bodyPr/>
        <a:lstStyle/>
        <a:p>
          <a:pPr algn="l" rtl="0"/>
          <a:r>
            <a:rPr lang="en-US">
              <a:solidFill>
                <a:srgbClr val="000000"/>
              </a:solidFill>
              <a:latin typeface="Calibri"/>
              <a:ea typeface="Calibri"/>
              <a:cs typeface="Calibri"/>
            </a:rPr>
            <a:t>Draw ball possession</a:t>
          </a:r>
        </a:p>
      </dgm:t>
    </dgm:pt>
    <dgm:pt modelId="{D7383CBB-71C1-4AA1-BFEB-0485A3572417}" type="parTrans" cxnId="{E03966A6-A741-4BF8-91EC-6C3970E22BD2}">
      <dgm:prSet/>
      <dgm:spPr/>
    </dgm:pt>
    <dgm:pt modelId="{21D3D9F5-2317-4420-A9AC-CE024F21D897}" type="sibTrans" cxnId="{E03966A6-A741-4BF8-91EC-6C3970E22BD2}">
      <dgm:prSet/>
      <dgm:spPr/>
      <dgm:t>
        <a:bodyPr/>
        <a:lstStyle/>
        <a:p>
          <a:endParaRPr lang="en-US"/>
        </a:p>
      </dgm:t>
    </dgm:pt>
    <dgm:pt modelId="{AD257F2D-BE7D-42F8-8D7E-278C526B8169}">
      <dgm:prSet phldr="0"/>
      <dgm:spPr/>
      <dgm:t>
        <a:bodyPr/>
        <a:lstStyle/>
        <a:p>
          <a:pPr algn="l" rtl="0"/>
          <a:r>
            <a:rPr lang="en-US">
              <a:latin typeface="Calibri"/>
              <a:ea typeface="Calibri"/>
              <a:cs typeface="Calibri"/>
            </a:rPr>
            <a:t>Repeat for next frame</a:t>
          </a:r>
        </a:p>
      </dgm:t>
    </dgm:pt>
    <dgm:pt modelId="{BC22281C-5497-4568-8FA4-6A39913D540D}" type="parTrans" cxnId="{B9A14BF9-7AA5-422F-BE7F-DF24BB89189C}">
      <dgm:prSet/>
      <dgm:spPr/>
    </dgm:pt>
    <dgm:pt modelId="{2E4BA783-A05E-400B-99A3-D3089C345782}" type="sibTrans" cxnId="{B9A14BF9-7AA5-422F-BE7F-DF24BB89189C}">
      <dgm:prSet/>
      <dgm:spPr/>
    </dgm:pt>
    <dgm:pt modelId="{5A4AA2DE-2675-4F2D-B004-DE8CE9E04934}" type="pres">
      <dgm:prSet presAssocID="{1C2EB1CC-9190-4F4E-818A-D0EF00160E83}" presName="Name0" presStyleCnt="0">
        <dgm:presLayoutVars>
          <dgm:dir/>
          <dgm:resizeHandles val="exact"/>
        </dgm:presLayoutVars>
      </dgm:prSet>
      <dgm:spPr/>
    </dgm:pt>
    <dgm:pt modelId="{11690C1D-3495-43F1-AD93-EF6A85DEE998}" type="pres">
      <dgm:prSet presAssocID="{1C2EB1CC-9190-4F4E-818A-D0EF00160E83}" presName="cycle" presStyleCnt="0"/>
      <dgm:spPr/>
    </dgm:pt>
    <dgm:pt modelId="{BB31AAAE-E69A-4BD8-9B8A-3EC4F5E17EA9}" type="pres">
      <dgm:prSet presAssocID="{6DEB02A8-F64D-4529-B5D6-B61A95EEF690}" presName="nodeFirstNode" presStyleLbl="node1" presStyleIdx="0" presStyleCnt="9">
        <dgm:presLayoutVars>
          <dgm:bulletEnabled val="1"/>
        </dgm:presLayoutVars>
      </dgm:prSet>
      <dgm:spPr/>
    </dgm:pt>
    <dgm:pt modelId="{7C0F8223-3A9D-4FAA-8945-588EA258507A}" type="pres">
      <dgm:prSet presAssocID="{25D2AFC8-914D-4F06-8F82-BBA2356D17AD}" presName="sibTransFirstNode" presStyleLbl="bgShp" presStyleIdx="0" presStyleCnt="1"/>
      <dgm:spPr/>
    </dgm:pt>
    <dgm:pt modelId="{2A7EEEE3-0B5C-4B29-8B89-F249DB8D29F8}" type="pres">
      <dgm:prSet presAssocID="{D9C41479-470B-4111-932C-2247DBEB02A4}" presName="nodeFollowingNodes" presStyleLbl="node1" presStyleIdx="1" presStyleCnt="9">
        <dgm:presLayoutVars>
          <dgm:bulletEnabled val="1"/>
        </dgm:presLayoutVars>
      </dgm:prSet>
      <dgm:spPr/>
    </dgm:pt>
    <dgm:pt modelId="{95509774-F35E-45D7-9649-E66EC6FAB405}" type="pres">
      <dgm:prSet presAssocID="{0FC9E969-111F-4263-BC43-FA8236CBD4F1}" presName="nodeFollowingNodes" presStyleLbl="node1" presStyleIdx="2" presStyleCnt="9">
        <dgm:presLayoutVars>
          <dgm:bulletEnabled val="1"/>
        </dgm:presLayoutVars>
      </dgm:prSet>
      <dgm:spPr/>
    </dgm:pt>
    <dgm:pt modelId="{4CEE89B4-EA28-4557-9011-EA568FECEBA5}" type="pres">
      <dgm:prSet presAssocID="{1A7CBA78-289F-40F9-93F5-7F8A1D5A0476}" presName="nodeFollowingNodes" presStyleLbl="node1" presStyleIdx="3" presStyleCnt="9">
        <dgm:presLayoutVars>
          <dgm:bulletEnabled val="1"/>
        </dgm:presLayoutVars>
      </dgm:prSet>
      <dgm:spPr/>
    </dgm:pt>
    <dgm:pt modelId="{8F1AE5A1-F5E6-46C3-9F48-7409983379F6}" type="pres">
      <dgm:prSet presAssocID="{4E0E7D9B-1066-4526-9F54-956DA48D9665}" presName="nodeFollowingNodes" presStyleLbl="node1" presStyleIdx="4" presStyleCnt="9">
        <dgm:presLayoutVars>
          <dgm:bulletEnabled val="1"/>
        </dgm:presLayoutVars>
      </dgm:prSet>
      <dgm:spPr/>
    </dgm:pt>
    <dgm:pt modelId="{FFCDA390-066F-497B-A493-D69D9E251591}" type="pres">
      <dgm:prSet presAssocID="{81FAD021-0E84-4636-878C-D9ABA87DC834}" presName="nodeFollowingNodes" presStyleLbl="node1" presStyleIdx="5" presStyleCnt="9">
        <dgm:presLayoutVars>
          <dgm:bulletEnabled val="1"/>
        </dgm:presLayoutVars>
      </dgm:prSet>
      <dgm:spPr/>
    </dgm:pt>
    <dgm:pt modelId="{F884B4EF-7411-475A-ABE9-A61FDF270745}" type="pres">
      <dgm:prSet presAssocID="{26375C59-8918-4871-838F-50B8AF8348E4}" presName="nodeFollowingNodes" presStyleLbl="node1" presStyleIdx="6" presStyleCnt="9">
        <dgm:presLayoutVars>
          <dgm:bulletEnabled val="1"/>
        </dgm:presLayoutVars>
      </dgm:prSet>
      <dgm:spPr/>
    </dgm:pt>
    <dgm:pt modelId="{3704922A-FDCB-457F-9E46-3D5474BEEB84}" type="pres">
      <dgm:prSet presAssocID="{3A45D12C-BE64-4698-B612-29A470F79528}" presName="nodeFollowingNodes" presStyleLbl="node1" presStyleIdx="7" presStyleCnt="9">
        <dgm:presLayoutVars>
          <dgm:bulletEnabled val="1"/>
        </dgm:presLayoutVars>
      </dgm:prSet>
      <dgm:spPr/>
    </dgm:pt>
    <dgm:pt modelId="{A9670C68-99C0-4582-841E-50A4E0FCDFB5}" type="pres">
      <dgm:prSet presAssocID="{AD257F2D-BE7D-42F8-8D7E-278C526B8169}" presName="nodeFollowingNodes" presStyleLbl="node1" presStyleIdx="8" presStyleCnt="9">
        <dgm:presLayoutVars>
          <dgm:bulletEnabled val="1"/>
        </dgm:presLayoutVars>
      </dgm:prSet>
      <dgm:spPr/>
    </dgm:pt>
  </dgm:ptLst>
  <dgm:cxnLst>
    <dgm:cxn modelId="{0A572D00-4AD9-4A91-A4A6-CC06F1C44B33}" srcId="{1C2EB1CC-9190-4F4E-818A-D0EF00160E83}" destId="{6DEB02A8-F64D-4529-B5D6-B61A95EEF690}" srcOrd="0" destOrd="0" parTransId="{91EFB912-3F2B-449C-95E2-E37881A32BA7}" sibTransId="{25D2AFC8-914D-4F06-8F82-BBA2356D17AD}"/>
    <dgm:cxn modelId="{B7078D03-15D0-4345-B43D-100D335D8772}" type="presOf" srcId="{1C2EB1CC-9190-4F4E-818A-D0EF00160E83}" destId="{5A4AA2DE-2675-4F2D-B004-DE8CE9E04934}" srcOrd="0" destOrd="0" presId="urn:microsoft.com/office/officeart/2005/8/layout/cycle3"/>
    <dgm:cxn modelId="{751DCE25-8531-4F05-A560-EC6CCE7084FE}" srcId="{1C2EB1CC-9190-4F4E-818A-D0EF00160E83}" destId="{0FC9E969-111F-4263-BC43-FA8236CBD4F1}" srcOrd="2" destOrd="0" parTransId="{8E8C6E5F-036C-45A5-9E18-4538D9C20AF6}" sibTransId="{2392B1E2-31C1-49E7-8714-7732D1E05E79}"/>
    <dgm:cxn modelId="{2358CD37-344F-4E5D-A399-9330E308E94D}" type="presOf" srcId="{D9C41479-470B-4111-932C-2247DBEB02A4}" destId="{2A7EEEE3-0B5C-4B29-8B89-F249DB8D29F8}" srcOrd="0" destOrd="0" presId="urn:microsoft.com/office/officeart/2005/8/layout/cycle3"/>
    <dgm:cxn modelId="{FF2DD63E-ACCF-4ABD-9350-42E01DAEAE47}" srcId="{1C2EB1CC-9190-4F4E-818A-D0EF00160E83}" destId="{81FAD021-0E84-4636-878C-D9ABA87DC834}" srcOrd="5" destOrd="0" parTransId="{EE0FB5C9-9138-47DD-B305-1414ADB3154A}" sibTransId="{4F34D9C9-2BE0-4377-879F-2EAA19196DA2}"/>
    <dgm:cxn modelId="{E4C28848-3556-4A03-8EF1-3A0F72134CCA}" type="presOf" srcId="{25D2AFC8-914D-4F06-8F82-BBA2356D17AD}" destId="{7C0F8223-3A9D-4FAA-8945-588EA258507A}" srcOrd="0" destOrd="0" presId="urn:microsoft.com/office/officeart/2005/8/layout/cycle3"/>
    <dgm:cxn modelId="{43048C4F-8395-4813-8F30-E97E3E03B096}" srcId="{1C2EB1CC-9190-4F4E-818A-D0EF00160E83}" destId="{26375C59-8918-4871-838F-50B8AF8348E4}" srcOrd="6" destOrd="0" parTransId="{D1E55178-DF38-4D26-A28F-D383867089C8}" sibTransId="{A4BBF1D7-8859-4AE7-BB23-EF445EF9F356}"/>
    <dgm:cxn modelId="{C74E4A50-5536-43B7-A49A-BCE623C14FF3}" type="presOf" srcId="{3A45D12C-BE64-4698-B612-29A470F79528}" destId="{3704922A-FDCB-457F-9E46-3D5474BEEB84}" srcOrd="0" destOrd="0" presId="urn:microsoft.com/office/officeart/2005/8/layout/cycle3"/>
    <dgm:cxn modelId="{31481754-1E56-4D1D-9045-327195B6B4EC}" type="presOf" srcId="{81FAD021-0E84-4636-878C-D9ABA87DC834}" destId="{FFCDA390-066F-497B-A493-D69D9E251591}" srcOrd="0" destOrd="0" presId="urn:microsoft.com/office/officeart/2005/8/layout/cycle3"/>
    <dgm:cxn modelId="{8ED05185-70FB-4C2D-BDBE-D08BA5D1010C}" type="presOf" srcId="{6DEB02A8-F64D-4529-B5D6-B61A95EEF690}" destId="{BB31AAAE-E69A-4BD8-9B8A-3EC4F5E17EA9}" srcOrd="0" destOrd="0" presId="urn:microsoft.com/office/officeart/2005/8/layout/cycle3"/>
    <dgm:cxn modelId="{FE37A185-D367-4AE1-A053-AE4E8202342C}" type="presOf" srcId="{1A7CBA78-289F-40F9-93F5-7F8A1D5A0476}" destId="{4CEE89B4-EA28-4557-9011-EA568FECEBA5}" srcOrd="0" destOrd="0" presId="urn:microsoft.com/office/officeart/2005/8/layout/cycle3"/>
    <dgm:cxn modelId="{FB58419D-082A-43FE-9097-F6F89A7317CB}" type="presOf" srcId="{4E0E7D9B-1066-4526-9F54-956DA48D9665}" destId="{8F1AE5A1-F5E6-46C3-9F48-7409983379F6}" srcOrd="0" destOrd="0" presId="urn:microsoft.com/office/officeart/2005/8/layout/cycle3"/>
    <dgm:cxn modelId="{AAEB37A1-141B-4C2E-B0D9-2BF2BE76CE8C}" type="presOf" srcId="{AD257F2D-BE7D-42F8-8D7E-278C526B8169}" destId="{A9670C68-99C0-4582-841E-50A4E0FCDFB5}" srcOrd="0" destOrd="0" presId="urn:microsoft.com/office/officeart/2005/8/layout/cycle3"/>
    <dgm:cxn modelId="{E03966A6-A741-4BF8-91EC-6C3970E22BD2}" srcId="{1C2EB1CC-9190-4F4E-818A-D0EF00160E83}" destId="{3A45D12C-BE64-4698-B612-29A470F79528}" srcOrd="7" destOrd="0" parTransId="{D7383CBB-71C1-4AA1-BFEB-0485A3572417}" sibTransId="{21D3D9F5-2317-4420-A9AC-CE024F21D897}"/>
    <dgm:cxn modelId="{06CC65B2-8A64-4B4C-8D60-B010900835D8}" srcId="{1C2EB1CC-9190-4F4E-818A-D0EF00160E83}" destId="{1A7CBA78-289F-40F9-93F5-7F8A1D5A0476}" srcOrd="3" destOrd="0" parTransId="{1BDA1FAA-9BA4-41CF-AACF-C24270386950}" sibTransId="{A07797D3-41DF-46C4-8014-7AACE4550C5F}"/>
    <dgm:cxn modelId="{E4A946E2-62D7-4D74-AF90-C3C1CC2489C6}" srcId="{1C2EB1CC-9190-4F4E-818A-D0EF00160E83}" destId="{D9C41479-470B-4111-932C-2247DBEB02A4}" srcOrd="1" destOrd="0" parTransId="{4B608D41-828A-47BA-8ACF-EBEBA4EF59D3}" sibTransId="{3E2C7124-F8A5-48FB-BFBA-36EB200C63A9}"/>
    <dgm:cxn modelId="{487A36EB-D247-48E7-B804-B59784BDF957}" type="presOf" srcId="{26375C59-8918-4871-838F-50B8AF8348E4}" destId="{F884B4EF-7411-475A-ABE9-A61FDF270745}" srcOrd="0" destOrd="0" presId="urn:microsoft.com/office/officeart/2005/8/layout/cycle3"/>
    <dgm:cxn modelId="{DC50EAF1-38E8-4CD4-9215-A9DE03101893}" srcId="{1C2EB1CC-9190-4F4E-818A-D0EF00160E83}" destId="{4E0E7D9B-1066-4526-9F54-956DA48D9665}" srcOrd="4" destOrd="0" parTransId="{D529C852-7A27-444C-B1C6-B5082E1B4A51}" sibTransId="{FF5DA327-4E79-4F27-8A96-5A786AD562DC}"/>
    <dgm:cxn modelId="{3D691BF5-5F2C-4092-8B06-06B367F0E716}" type="presOf" srcId="{0FC9E969-111F-4263-BC43-FA8236CBD4F1}" destId="{95509774-F35E-45D7-9649-E66EC6FAB405}" srcOrd="0" destOrd="0" presId="urn:microsoft.com/office/officeart/2005/8/layout/cycle3"/>
    <dgm:cxn modelId="{B9A14BF9-7AA5-422F-BE7F-DF24BB89189C}" srcId="{1C2EB1CC-9190-4F4E-818A-D0EF00160E83}" destId="{AD257F2D-BE7D-42F8-8D7E-278C526B8169}" srcOrd="8" destOrd="0" parTransId="{BC22281C-5497-4568-8FA4-6A39913D540D}" sibTransId="{2E4BA783-A05E-400B-99A3-D3089C345782}"/>
    <dgm:cxn modelId="{837FA7D5-2FFE-4DF4-B70E-CCE2132261BE}" type="presParOf" srcId="{5A4AA2DE-2675-4F2D-B004-DE8CE9E04934}" destId="{11690C1D-3495-43F1-AD93-EF6A85DEE998}" srcOrd="0" destOrd="0" presId="urn:microsoft.com/office/officeart/2005/8/layout/cycle3"/>
    <dgm:cxn modelId="{AAAB0D37-FF79-4873-87A7-3DD65BE64130}" type="presParOf" srcId="{11690C1D-3495-43F1-AD93-EF6A85DEE998}" destId="{BB31AAAE-E69A-4BD8-9B8A-3EC4F5E17EA9}" srcOrd="0" destOrd="0" presId="urn:microsoft.com/office/officeart/2005/8/layout/cycle3"/>
    <dgm:cxn modelId="{9C0FD9F7-F9BC-4DF0-8D06-3EAF8A4965B3}" type="presParOf" srcId="{11690C1D-3495-43F1-AD93-EF6A85DEE998}" destId="{7C0F8223-3A9D-4FAA-8945-588EA258507A}" srcOrd="1" destOrd="0" presId="urn:microsoft.com/office/officeart/2005/8/layout/cycle3"/>
    <dgm:cxn modelId="{DD5B4D58-F9FE-4606-BA8C-5DD72268D267}" type="presParOf" srcId="{11690C1D-3495-43F1-AD93-EF6A85DEE998}" destId="{2A7EEEE3-0B5C-4B29-8B89-F249DB8D29F8}" srcOrd="2" destOrd="0" presId="urn:microsoft.com/office/officeart/2005/8/layout/cycle3"/>
    <dgm:cxn modelId="{93E16E89-C0B7-4538-8E32-382693085DE2}" type="presParOf" srcId="{11690C1D-3495-43F1-AD93-EF6A85DEE998}" destId="{95509774-F35E-45D7-9649-E66EC6FAB405}" srcOrd="3" destOrd="0" presId="urn:microsoft.com/office/officeart/2005/8/layout/cycle3"/>
    <dgm:cxn modelId="{8DFD8FC0-A185-448C-9CF7-7AB7206A28FB}" type="presParOf" srcId="{11690C1D-3495-43F1-AD93-EF6A85DEE998}" destId="{4CEE89B4-EA28-4557-9011-EA568FECEBA5}" srcOrd="4" destOrd="0" presId="urn:microsoft.com/office/officeart/2005/8/layout/cycle3"/>
    <dgm:cxn modelId="{17154B23-277B-4093-9AAD-6BC72EEAC674}" type="presParOf" srcId="{11690C1D-3495-43F1-AD93-EF6A85DEE998}" destId="{8F1AE5A1-F5E6-46C3-9F48-7409983379F6}" srcOrd="5" destOrd="0" presId="urn:microsoft.com/office/officeart/2005/8/layout/cycle3"/>
    <dgm:cxn modelId="{4DF71324-37BA-49A8-8043-298E3C45D007}" type="presParOf" srcId="{11690C1D-3495-43F1-AD93-EF6A85DEE998}" destId="{FFCDA390-066F-497B-A493-D69D9E251591}" srcOrd="6" destOrd="0" presId="urn:microsoft.com/office/officeart/2005/8/layout/cycle3"/>
    <dgm:cxn modelId="{6E231FF9-6AA7-48E3-85E3-B9054FB21A46}" type="presParOf" srcId="{11690C1D-3495-43F1-AD93-EF6A85DEE998}" destId="{F884B4EF-7411-475A-ABE9-A61FDF270745}" srcOrd="7" destOrd="0" presId="urn:microsoft.com/office/officeart/2005/8/layout/cycle3"/>
    <dgm:cxn modelId="{6542EEFD-B640-48EC-84E6-78EFB5CA0B16}" type="presParOf" srcId="{11690C1D-3495-43F1-AD93-EF6A85DEE998}" destId="{3704922A-FDCB-457F-9E46-3D5474BEEB84}" srcOrd="8" destOrd="0" presId="urn:microsoft.com/office/officeart/2005/8/layout/cycle3"/>
    <dgm:cxn modelId="{131885B7-82B2-4965-865A-DBAFD89EEC7D}" type="presParOf" srcId="{11690C1D-3495-43F1-AD93-EF6A85DEE998}" destId="{A9670C68-99C0-4582-841E-50A4E0FCDFB5}"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F8223-3A9D-4FAA-8945-588EA258507A}">
      <dsp:nvSpPr>
        <dsp:cNvPr id="0" name=""/>
        <dsp:cNvSpPr/>
      </dsp:nvSpPr>
      <dsp:spPr>
        <a:xfrm>
          <a:off x="2274721" y="-46567"/>
          <a:ext cx="4335983" cy="4335983"/>
        </a:xfrm>
        <a:prstGeom prst="circularArrow">
          <a:avLst>
            <a:gd name="adj1" fmla="val 5544"/>
            <a:gd name="adj2" fmla="val 330680"/>
            <a:gd name="adj3" fmla="val 14749593"/>
            <a:gd name="adj4" fmla="val 1681751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31AAAE-E69A-4BD8-9B8A-3EC4F5E17EA9}">
      <dsp:nvSpPr>
        <dsp:cNvPr id="0" name=""/>
        <dsp:cNvSpPr/>
      </dsp:nvSpPr>
      <dsp:spPr>
        <a:xfrm>
          <a:off x="3880866" y="1415"/>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solidFill>
                <a:srgbClr val="000000"/>
              </a:solidFill>
              <a:latin typeface="Calibri"/>
              <a:ea typeface="Calibri"/>
              <a:cs typeface="Calibri"/>
            </a:rPr>
            <a:t>Extract frame and copy frame</a:t>
          </a:r>
          <a:endParaRPr lang="en-US" sz="1000" kern="1200"/>
        </a:p>
      </dsp:txBody>
      <dsp:txXfrm>
        <a:off x="3908293" y="28842"/>
        <a:ext cx="1068840" cy="506993"/>
      </dsp:txXfrm>
    </dsp:sp>
    <dsp:sp modelId="{2A7EEEE3-0B5C-4B29-8B89-F249DB8D29F8}">
      <dsp:nvSpPr>
        <dsp:cNvPr id="0" name=""/>
        <dsp:cNvSpPr/>
      </dsp:nvSpPr>
      <dsp:spPr>
        <a:xfrm>
          <a:off x="5069402" y="434006"/>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jersey color ellipse for player using player's </a:t>
          </a:r>
          <a:r>
            <a:rPr lang="en-US" sz="1000" kern="1200" err="1">
              <a:solidFill>
                <a:srgbClr val="000000"/>
              </a:solidFill>
              <a:latin typeface="Calibri"/>
              <a:ea typeface="Calibri"/>
              <a:cs typeface="Calibri"/>
            </a:rPr>
            <a:t>bbox</a:t>
          </a:r>
          <a:endParaRPr lang="en-US" sz="1000" kern="1200">
            <a:solidFill>
              <a:srgbClr val="000000"/>
            </a:solidFill>
            <a:latin typeface="Calibri"/>
            <a:ea typeface="Calibri"/>
            <a:cs typeface="Calibri"/>
          </a:endParaRPr>
        </a:p>
      </dsp:txBody>
      <dsp:txXfrm>
        <a:off x="5096829" y="461433"/>
        <a:ext cx="1068840" cy="506993"/>
      </dsp:txXfrm>
    </dsp:sp>
    <dsp:sp modelId="{95509774-F35E-45D7-9649-E66EC6FAB405}">
      <dsp:nvSpPr>
        <dsp:cNvPr id="0" name=""/>
        <dsp:cNvSpPr/>
      </dsp:nvSpPr>
      <dsp:spPr>
        <a:xfrm>
          <a:off x="5701809" y="1529367"/>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inverse triangle above ball</a:t>
          </a:r>
        </a:p>
      </dsp:txBody>
      <dsp:txXfrm>
        <a:off x="5729236" y="1556794"/>
        <a:ext cx="1068840" cy="506993"/>
      </dsp:txXfrm>
    </dsp:sp>
    <dsp:sp modelId="{4CEE89B4-EA28-4557-9011-EA568FECEBA5}">
      <dsp:nvSpPr>
        <dsp:cNvPr id="0" name=""/>
        <dsp:cNvSpPr/>
      </dsp:nvSpPr>
      <dsp:spPr>
        <a:xfrm>
          <a:off x="5482176" y="2774965"/>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inverse triangle above ball</a:t>
          </a:r>
        </a:p>
      </dsp:txBody>
      <dsp:txXfrm>
        <a:off x="5509603" y="2802392"/>
        <a:ext cx="1068840" cy="506993"/>
      </dsp:txXfrm>
    </dsp:sp>
    <dsp:sp modelId="{8F1AE5A1-F5E6-46C3-9F48-7409983379F6}">
      <dsp:nvSpPr>
        <dsp:cNvPr id="0" name=""/>
        <dsp:cNvSpPr/>
      </dsp:nvSpPr>
      <dsp:spPr>
        <a:xfrm>
          <a:off x="4513273" y="3587971"/>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yellow ellipse  for referee</a:t>
          </a:r>
        </a:p>
      </dsp:txBody>
      <dsp:txXfrm>
        <a:off x="4540700" y="3615398"/>
        <a:ext cx="1068840" cy="506993"/>
      </dsp:txXfrm>
    </dsp:sp>
    <dsp:sp modelId="{FFCDA390-066F-497B-A493-D69D9E251591}">
      <dsp:nvSpPr>
        <dsp:cNvPr id="0" name=""/>
        <dsp:cNvSpPr/>
      </dsp:nvSpPr>
      <dsp:spPr>
        <a:xfrm>
          <a:off x="3248459" y="3587971"/>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camera movement in x and y direction</a:t>
          </a:r>
        </a:p>
      </dsp:txBody>
      <dsp:txXfrm>
        <a:off x="3275886" y="3615398"/>
        <a:ext cx="1068840" cy="506993"/>
      </dsp:txXfrm>
    </dsp:sp>
    <dsp:sp modelId="{F884B4EF-7411-475A-ABE9-A61FDF270745}">
      <dsp:nvSpPr>
        <dsp:cNvPr id="0" name=""/>
        <dsp:cNvSpPr/>
      </dsp:nvSpPr>
      <dsp:spPr>
        <a:xfrm>
          <a:off x="2279556" y="2774965"/>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speed and distance</a:t>
          </a:r>
        </a:p>
      </dsp:txBody>
      <dsp:txXfrm>
        <a:off x="2306983" y="2802392"/>
        <a:ext cx="1068840" cy="506993"/>
      </dsp:txXfrm>
    </dsp:sp>
    <dsp:sp modelId="{3704922A-FDCB-457F-9E46-3D5474BEEB84}">
      <dsp:nvSpPr>
        <dsp:cNvPr id="0" name=""/>
        <dsp:cNvSpPr/>
      </dsp:nvSpPr>
      <dsp:spPr>
        <a:xfrm>
          <a:off x="2059923" y="1529367"/>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solidFill>
                <a:srgbClr val="000000"/>
              </a:solidFill>
              <a:latin typeface="Calibri"/>
              <a:ea typeface="Calibri"/>
              <a:cs typeface="Calibri"/>
            </a:rPr>
            <a:t>Draw ball possession</a:t>
          </a:r>
        </a:p>
      </dsp:txBody>
      <dsp:txXfrm>
        <a:off x="2087350" y="1556794"/>
        <a:ext cx="1068840" cy="506993"/>
      </dsp:txXfrm>
    </dsp:sp>
    <dsp:sp modelId="{A9670C68-99C0-4582-841E-50A4E0FCDFB5}">
      <dsp:nvSpPr>
        <dsp:cNvPr id="0" name=""/>
        <dsp:cNvSpPr/>
      </dsp:nvSpPr>
      <dsp:spPr>
        <a:xfrm>
          <a:off x="2692330" y="434006"/>
          <a:ext cx="1123694" cy="5618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Calibri"/>
              <a:ea typeface="Calibri"/>
              <a:cs typeface="Calibri"/>
            </a:rPr>
            <a:t>Repeat for next frame</a:t>
          </a:r>
        </a:p>
      </dsp:txBody>
      <dsp:txXfrm>
        <a:off x="2719757" y="461433"/>
        <a:ext cx="1068840" cy="50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3T14:35:05.2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30342 8985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F85B70-9BA1-4A50-C16A-11065D34E60D}"/>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457200" rtl="0" eaLnBrk="1"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ea typeface=""/>
                <a:cs typeface=""/>
              </a:defRPr>
            </a:lvl1pPr>
          </a:lstStyle>
          <a:p>
            <a:pPr>
              <a:defRPr/>
            </a:pPr>
            <a:endParaRPr/>
          </a:p>
        </p:txBody>
      </p:sp>
      <p:sp>
        <p:nvSpPr>
          <p:cNvPr id="3" name="Date Placeholder 2">
            <a:extLst>
              <a:ext uri="{FF2B5EF4-FFF2-40B4-BE49-F238E27FC236}">
                <a16:creationId xmlns:a16="http://schemas.microsoft.com/office/drawing/2014/main" id="{520FF2AA-7193-7E47-7A42-D9C471693501}"/>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457200" rtl="0" eaLnBrk="1" fontAlgn="auto" hangingPunct="1">
              <a:lnSpc>
                <a:spcPct val="100000"/>
              </a:lnSpc>
              <a:spcBef>
                <a:spcPts val="0"/>
              </a:spcBef>
              <a:spcAft>
                <a:spcPts val="0"/>
              </a:spcAft>
              <a:buNone/>
              <a:tabLst/>
              <a:defRPr lang="en-GB" sz="1200" b="0" i="0" u="none" strike="noStrike" kern="1200" cap="none" spc="0" baseline="0" smtClean="0">
                <a:solidFill>
                  <a:srgbClr val="000000"/>
                </a:solidFill>
                <a:uFillTx/>
                <a:latin typeface="Calibri"/>
                <a:ea typeface=""/>
                <a:cs typeface=""/>
              </a:defRPr>
            </a:lvl1pPr>
          </a:lstStyle>
          <a:p>
            <a:pPr>
              <a:defRPr/>
            </a:pPr>
            <a:fld id="{CDB0B881-0C64-405D-98E2-7692D7F3C707}" type="datetime1">
              <a:rPr lang="en-US"/>
              <a:pPr>
                <a:defRPr/>
              </a:pPr>
              <a:t>3/13/2025</a:t>
            </a:fld>
            <a:endParaRPr/>
          </a:p>
        </p:txBody>
      </p:sp>
      <p:sp>
        <p:nvSpPr>
          <p:cNvPr id="2052" name="Slide Image Placeholder 3">
            <a:extLst>
              <a:ext uri="{FF2B5EF4-FFF2-40B4-BE49-F238E27FC236}">
                <a16:creationId xmlns:a16="http://schemas.microsoft.com/office/drawing/2014/main" id="{7B008B68-BF5C-0D61-6913-0ABBF4D4CFE3}"/>
              </a:ext>
            </a:extLst>
          </p:cNvPr>
          <p:cNvSpPr>
            <a:spLocks noGrp="1" noRot="1" noChangeAspect="1"/>
          </p:cNvSpPr>
          <p:nvPr>
            <p:ph type="sldImg" idx="2"/>
          </p:nvPr>
        </p:nvSpPr>
        <p:spPr bwMode="auto">
          <a:xfrm>
            <a:off x="1371600" y="1143000"/>
            <a:ext cx="41148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Notes Placeholder 4">
            <a:extLst>
              <a:ext uri="{FF2B5EF4-FFF2-40B4-BE49-F238E27FC236}">
                <a16:creationId xmlns:a16="http://schemas.microsoft.com/office/drawing/2014/main" id="{97EC311D-89BE-B005-7D89-5028230948E3}"/>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132726E-AE31-65A5-FF14-28B1F2F6CD09}"/>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457200" rtl="0" eaLnBrk="1"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ea typeface=""/>
                <a:cs typeface=""/>
              </a:defRPr>
            </a:lvl1pPr>
          </a:lstStyle>
          <a:p>
            <a:pPr>
              <a:defRPr/>
            </a:pPr>
            <a:endParaRPr/>
          </a:p>
        </p:txBody>
      </p:sp>
      <p:sp>
        <p:nvSpPr>
          <p:cNvPr id="7" name="Slide Number Placeholder 6">
            <a:extLst>
              <a:ext uri="{FF2B5EF4-FFF2-40B4-BE49-F238E27FC236}">
                <a16:creationId xmlns:a16="http://schemas.microsoft.com/office/drawing/2014/main" id="{9CE44765-8B8C-D652-ECD6-9956E827F9E4}"/>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457200" rtl="0" eaLnBrk="1" fontAlgn="auto" hangingPunct="1">
              <a:lnSpc>
                <a:spcPct val="100000"/>
              </a:lnSpc>
              <a:spcBef>
                <a:spcPts val="0"/>
              </a:spcBef>
              <a:spcAft>
                <a:spcPts val="0"/>
              </a:spcAft>
              <a:buNone/>
              <a:tabLst/>
              <a:defRPr lang="en-GB" sz="1200" b="0" i="0" u="none" strike="noStrike" kern="1200" cap="none" spc="0" baseline="0" smtClean="0">
                <a:solidFill>
                  <a:srgbClr val="000000"/>
                </a:solidFill>
                <a:uFillTx/>
                <a:latin typeface="Calibri"/>
                <a:ea typeface=""/>
                <a:cs typeface=""/>
              </a:defRPr>
            </a:lvl1pPr>
          </a:lstStyle>
          <a:p>
            <a:pPr>
              <a:defRPr/>
            </a:pPr>
            <a:fld id="{62C77E3B-0B3A-4F7B-A58A-5112A59C8429}" type="slidenum">
              <a:rPr/>
              <a:pPr>
                <a:defRPr/>
              </a:pPr>
              <a:t>‹#›</a:t>
            </a:fld>
            <a:endParaRPr/>
          </a:p>
        </p:txBody>
      </p:sp>
    </p:spTree>
  </p:cSld>
  <p:clrMap bg1="lt1" tx1="dk1" bg2="lt2" tx2="dk2" accent1="accent1" accent2="accent2" accent3="accent3" accent4="accent4" accent5="accent5" accent6="accent6" hlink="hlink" folHlink="folHlink"/>
  <p:notesStyle>
    <a:lvl1pPr algn="l" rtl="0" eaLnBrk="0" fontAlgn="base">
      <a:spcBef>
        <a:spcPct val="0"/>
      </a:spcBef>
      <a:spcAft>
        <a:spcPct val="0"/>
      </a:spcAft>
      <a:defRPr lang="en-US" sz="1200" kern="1200">
        <a:solidFill>
          <a:srgbClr val="000000"/>
        </a:solidFill>
        <a:latin typeface="Calibri"/>
      </a:defRPr>
    </a:lvl1pPr>
    <a:lvl2pPr marL="457200" lvl="1" algn="l" rtl="0" eaLnBrk="0" fontAlgn="base">
      <a:spcBef>
        <a:spcPct val="0"/>
      </a:spcBef>
      <a:spcAft>
        <a:spcPct val="0"/>
      </a:spcAft>
      <a:defRPr lang="en-US" sz="1200" kern="1200">
        <a:solidFill>
          <a:srgbClr val="000000"/>
        </a:solidFill>
        <a:latin typeface="Calibri"/>
      </a:defRPr>
    </a:lvl2pPr>
    <a:lvl3pPr marL="914400" lvl="2" algn="l" rtl="0" eaLnBrk="0" fontAlgn="base">
      <a:spcBef>
        <a:spcPct val="0"/>
      </a:spcBef>
      <a:spcAft>
        <a:spcPct val="0"/>
      </a:spcAft>
      <a:defRPr lang="en-US" sz="1200" kern="1200">
        <a:solidFill>
          <a:srgbClr val="000000"/>
        </a:solidFill>
        <a:latin typeface="Calibri"/>
      </a:defRPr>
    </a:lvl3pPr>
    <a:lvl4pPr marL="1371600" lvl="3" algn="l" rtl="0" eaLnBrk="0" fontAlgn="base">
      <a:spcBef>
        <a:spcPct val="0"/>
      </a:spcBef>
      <a:spcAft>
        <a:spcPct val="0"/>
      </a:spcAft>
      <a:defRPr lang="en-US" sz="1200" kern="1200">
        <a:solidFill>
          <a:srgbClr val="000000"/>
        </a:solidFill>
        <a:latin typeface="Calibri"/>
      </a:defRPr>
    </a:lvl4pPr>
    <a:lvl5pPr marL="1828800" lvl="4" algn="l" rtl="0" eaLnBrk="0" fontAlgn="base">
      <a:spcBef>
        <a:spcPct val="0"/>
      </a:spcBef>
      <a:spcAft>
        <a:spcPct val="0"/>
      </a:spcAft>
      <a:defRPr lang="en-US" sz="1200" kern="1200">
        <a:solidFill>
          <a:srgbClr val="000000"/>
        </a:solidFill>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90FB5AE6-D176-961B-CC51-E1B1437E7443}"/>
              </a:ext>
            </a:extLst>
          </p:cNvPr>
          <p:cNvSpPr txBox="1">
            <a:spLocks noGrp="1"/>
          </p:cNvSpPr>
          <p:nvPr>
            <p:ph type="dt" sz="half" idx="10"/>
          </p:nvPr>
        </p:nvSpPr>
        <p:spPr>
          <a:ln/>
        </p:spPr>
        <p:txBody>
          <a:bodyPr/>
          <a:lstStyle>
            <a:lvl1pPr>
              <a:defRPr/>
            </a:lvl1pPr>
          </a:lstStyle>
          <a:p>
            <a:pPr>
              <a:defRPr/>
            </a:pPr>
            <a:fld id="{8DD1B221-D231-4E0C-A579-2D8AB355E2BC}" type="datetime1">
              <a:rPr lang="en-US"/>
              <a:pPr>
                <a:defRPr/>
              </a:pPr>
              <a:t>3/13/2025</a:t>
            </a:fld>
            <a:endParaRPr/>
          </a:p>
        </p:txBody>
      </p:sp>
      <p:sp>
        <p:nvSpPr>
          <p:cNvPr id="5" name="Footer Placeholder 4">
            <a:extLst>
              <a:ext uri="{FF2B5EF4-FFF2-40B4-BE49-F238E27FC236}">
                <a16:creationId xmlns:a16="http://schemas.microsoft.com/office/drawing/2014/main" id="{495FA079-B2C8-67C0-043D-30864F86447B}"/>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71CE9BB2-60FA-BA52-6C47-7FC7C948A1AD}"/>
              </a:ext>
            </a:extLst>
          </p:cNvPr>
          <p:cNvSpPr txBox="1">
            <a:spLocks noGrp="1"/>
          </p:cNvSpPr>
          <p:nvPr>
            <p:ph type="sldNum" sz="quarter" idx="12"/>
          </p:nvPr>
        </p:nvSpPr>
        <p:spPr>
          <a:ln/>
        </p:spPr>
        <p:txBody>
          <a:bodyPr/>
          <a:lstStyle>
            <a:lvl1pPr>
              <a:defRPr/>
            </a:lvl1pPr>
          </a:lstStyle>
          <a:p>
            <a:pPr>
              <a:defRPr/>
            </a:pPr>
            <a:fld id="{6510B677-5C55-41FA-A0AF-B16C45D67002}" type="slidenum">
              <a:rPr/>
              <a:pPr>
                <a:defRPr/>
              </a:pPr>
              <a:t>‹#›</a:t>
            </a:fld>
            <a:endParaRPr/>
          </a:p>
        </p:txBody>
      </p:sp>
    </p:spTree>
    <p:extLst>
      <p:ext uri="{BB962C8B-B14F-4D97-AF65-F5344CB8AC3E}">
        <p14:creationId xmlns:p14="http://schemas.microsoft.com/office/powerpoint/2010/main" val="236542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867CB-CCA1-8EA3-A834-4CA0C2A34ED4}"/>
              </a:ext>
            </a:extLst>
          </p:cNvPr>
          <p:cNvSpPr txBox="1">
            <a:spLocks noGrp="1"/>
          </p:cNvSpPr>
          <p:nvPr>
            <p:ph type="dt" sz="half" idx="10"/>
          </p:nvPr>
        </p:nvSpPr>
        <p:spPr>
          <a:ln/>
        </p:spPr>
        <p:txBody>
          <a:bodyPr/>
          <a:lstStyle>
            <a:lvl1pPr>
              <a:defRPr/>
            </a:lvl1pPr>
          </a:lstStyle>
          <a:p>
            <a:pPr>
              <a:defRPr/>
            </a:pPr>
            <a:fld id="{41120C5E-241D-4E59-A09D-CECBBE3ECD18}" type="datetime1">
              <a:rPr lang="en-US"/>
              <a:pPr>
                <a:defRPr/>
              </a:pPr>
              <a:t>3/13/2025</a:t>
            </a:fld>
            <a:endParaRPr/>
          </a:p>
        </p:txBody>
      </p:sp>
      <p:sp>
        <p:nvSpPr>
          <p:cNvPr id="5" name="Footer Placeholder 4">
            <a:extLst>
              <a:ext uri="{FF2B5EF4-FFF2-40B4-BE49-F238E27FC236}">
                <a16:creationId xmlns:a16="http://schemas.microsoft.com/office/drawing/2014/main" id="{ED0645F3-5ACD-9214-ED42-4FD21684DB8C}"/>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33EC6367-1C86-D8AE-C7F8-EDB52B1A2C4B}"/>
              </a:ext>
            </a:extLst>
          </p:cNvPr>
          <p:cNvSpPr txBox="1">
            <a:spLocks noGrp="1"/>
          </p:cNvSpPr>
          <p:nvPr>
            <p:ph type="sldNum" sz="quarter" idx="12"/>
          </p:nvPr>
        </p:nvSpPr>
        <p:spPr>
          <a:ln/>
        </p:spPr>
        <p:txBody>
          <a:bodyPr/>
          <a:lstStyle>
            <a:lvl1pPr>
              <a:defRPr/>
            </a:lvl1pPr>
          </a:lstStyle>
          <a:p>
            <a:pPr>
              <a:defRPr/>
            </a:pPr>
            <a:fld id="{5D2A3FB9-A6CB-4006-A80F-54C07BEA9301}" type="slidenum">
              <a:rPr/>
              <a:pPr>
                <a:defRPr/>
              </a:pPr>
              <a:t>‹#›</a:t>
            </a:fld>
            <a:endParaRPr/>
          </a:p>
        </p:txBody>
      </p:sp>
    </p:spTree>
    <p:extLst>
      <p:ext uri="{BB962C8B-B14F-4D97-AF65-F5344CB8AC3E}">
        <p14:creationId xmlns:p14="http://schemas.microsoft.com/office/powerpoint/2010/main" val="71512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76D9E-FF96-10B4-6A8A-204341AFD914}"/>
              </a:ext>
            </a:extLst>
          </p:cNvPr>
          <p:cNvSpPr txBox="1">
            <a:spLocks noGrp="1"/>
          </p:cNvSpPr>
          <p:nvPr>
            <p:ph type="dt" sz="half" idx="10"/>
          </p:nvPr>
        </p:nvSpPr>
        <p:spPr>
          <a:ln/>
        </p:spPr>
        <p:txBody>
          <a:bodyPr/>
          <a:lstStyle>
            <a:lvl1pPr>
              <a:defRPr/>
            </a:lvl1pPr>
          </a:lstStyle>
          <a:p>
            <a:pPr>
              <a:defRPr/>
            </a:pPr>
            <a:fld id="{D9C6651B-DB4F-4186-82B1-E474CE886C20}" type="datetime1">
              <a:rPr lang="en-US"/>
              <a:pPr>
                <a:defRPr/>
              </a:pPr>
              <a:t>3/13/2025</a:t>
            </a:fld>
            <a:endParaRPr/>
          </a:p>
        </p:txBody>
      </p:sp>
      <p:sp>
        <p:nvSpPr>
          <p:cNvPr id="5" name="Footer Placeholder 4">
            <a:extLst>
              <a:ext uri="{FF2B5EF4-FFF2-40B4-BE49-F238E27FC236}">
                <a16:creationId xmlns:a16="http://schemas.microsoft.com/office/drawing/2014/main" id="{7CAF943C-6E2F-23D2-B7C7-C95033507839}"/>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C90274EE-55EE-08A2-34A7-816CA458E661}"/>
              </a:ext>
            </a:extLst>
          </p:cNvPr>
          <p:cNvSpPr txBox="1">
            <a:spLocks noGrp="1"/>
          </p:cNvSpPr>
          <p:nvPr>
            <p:ph type="sldNum" sz="quarter" idx="12"/>
          </p:nvPr>
        </p:nvSpPr>
        <p:spPr>
          <a:ln/>
        </p:spPr>
        <p:txBody>
          <a:bodyPr/>
          <a:lstStyle>
            <a:lvl1pPr>
              <a:defRPr/>
            </a:lvl1pPr>
          </a:lstStyle>
          <a:p>
            <a:pPr>
              <a:defRPr/>
            </a:pPr>
            <a:fld id="{00BAA473-1372-4C19-B562-B1D66E26B7FD}" type="slidenum">
              <a:rPr/>
              <a:pPr>
                <a:defRPr/>
              </a:pPr>
              <a:t>‹#›</a:t>
            </a:fld>
            <a:endParaRPr/>
          </a:p>
        </p:txBody>
      </p:sp>
    </p:spTree>
    <p:extLst>
      <p:ext uri="{BB962C8B-B14F-4D97-AF65-F5344CB8AC3E}">
        <p14:creationId xmlns:p14="http://schemas.microsoft.com/office/powerpoint/2010/main" val="821813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000128" y="798831"/>
            <a:ext cx="1161669" cy="274383"/>
          </a:xfrm>
          <a:prstGeom prst="rect">
            <a:avLst/>
          </a:prstGeom>
        </p:spPr>
      </p:pic>
      <p:sp>
        <p:nvSpPr>
          <p:cNvPr id="2" name="Holder 2"/>
          <p:cNvSpPr>
            <a:spLocks noGrp="1"/>
          </p:cNvSpPr>
          <p:nvPr>
            <p:ph type="title"/>
          </p:nvPr>
        </p:nvSpPr>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13" b="0" i="0">
                <a:solidFill>
                  <a:srgbClr val="878787"/>
                </a:solidFill>
                <a:latin typeface="Arial"/>
                <a:cs typeface="Arial"/>
              </a:defRPr>
            </a:lvl1pPr>
          </a:lstStyle>
          <a:p>
            <a:pPr marL="9525">
              <a:lnSpc>
                <a:spcPct val="100000"/>
              </a:lnSpc>
              <a:spcBef>
                <a:spcPts val="8"/>
              </a:spcBef>
            </a:pPr>
            <a:r>
              <a:t>February</a:t>
            </a:r>
            <a:r>
              <a:rPr spc="83"/>
              <a:t> </a:t>
            </a:r>
            <a:r>
              <a:t>26,</a:t>
            </a:r>
            <a:r>
              <a:rPr spc="90"/>
              <a:t> </a:t>
            </a:r>
            <a:r>
              <a:rPr spc="-15"/>
              <a:t>2025</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3/13/2025</a:t>
            </a:fld>
            <a:endParaRPr lang="en-US"/>
          </a:p>
        </p:txBody>
      </p:sp>
      <p:sp>
        <p:nvSpPr>
          <p:cNvPr id="7" name="Holder 7"/>
          <p:cNvSpPr>
            <a:spLocks noGrp="1"/>
          </p:cNvSpPr>
          <p:nvPr>
            <p:ph type="sldNum" sz="quarter" idx="7"/>
          </p:nvPr>
        </p:nvSpPr>
        <p:spPr/>
        <p:txBody>
          <a:bodyPr lIns="0" tIns="0" rIns="0" bIns="0"/>
          <a:lstStyle>
            <a:lvl1pPr>
              <a:defRPr sz="713" b="0" i="0">
                <a:solidFill>
                  <a:srgbClr val="878787"/>
                </a:solidFill>
                <a:latin typeface="Arial"/>
                <a:cs typeface="Arial"/>
              </a:defRPr>
            </a:lvl1pPr>
          </a:lstStyle>
          <a:p>
            <a:pPr marL="80963">
              <a:lnSpc>
                <a:spcPct val="100000"/>
              </a:lnSpc>
              <a:spcBef>
                <a:spcPts val="8"/>
              </a:spcBef>
            </a:pPr>
            <a:fld id="{81D60167-4931-47E6-BA6A-407CBD079E47}" type="slidenum">
              <a:rPr spc="-38" dirty="0"/>
              <a:pPr marL="80963">
                <a:lnSpc>
                  <a:spcPct val="100000"/>
                </a:lnSpc>
                <a:spcBef>
                  <a:spcPts val="8"/>
                </a:spcBef>
              </a:pPr>
              <a:t>‹#›</a:t>
            </a:fld>
            <a:endParaRPr spc="-38"/>
          </a:p>
        </p:txBody>
      </p:sp>
    </p:spTree>
    <p:extLst>
      <p:ext uri="{BB962C8B-B14F-4D97-AF65-F5344CB8AC3E}">
        <p14:creationId xmlns:p14="http://schemas.microsoft.com/office/powerpoint/2010/main" val="150545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885DE-4C74-C086-7D93-97217BD2D04C}"/>
              </a:ext>
            </a:extLst>
          </p:cNvPr>
          <p:cNvSpPr txBox="1">
            <a:spLocks noGrp="1"/>
          </p:cNvSpPr>
          <p:nvPr>
            <p:ph type="dt" sz="half" idx="10"/>
          </p:nvPr>
        </p:nvSpPr>
        <p:spPr>
          <a:ln/>
        </p:spPr>
        <p:txBody>
          <a:bodyPr/>
          <a:lstStyle>
            <a:lvl1pPr>
              <a:defRPr/>
            </a:lvl1pPr>
          </a:lstStyle>
          <a:p>
            <a:pPr>
              <a:defRPr/>
            </a:pPr>
            <a:fld id="{ECF12CA4-2834-461A-8041-15F69BA4ADE7}" type="datetime1">
              <a:rPr lang="en-US"/>
              <a:pPr>
                <a:defRPr/>
              </a:pPr>
              <a:t>3/13/2025</a:t>
            </a:fld>
            <a:endParaRPr/>
          </a:p>
        </p:txBody>
      </p:sp>
      <p:sp>
        <p:nvSpPr>
          <p:cNvPr id="5" name="Footer Placeholder 4">
            <a:extLst>
              <a:ext uri="{FF2B5EF4-FFF2-40B4-BE49-F238E27FC236}">
                <a16:creationId xmlns:a16="http://schemas.microsoft.com/office/drawing/2014/main" id="{6020D157-A692-E0B9-EEF8-158987BB48EC}"/>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3495D20F-C7D1-D333-94E6-F379CD136879}"/>
              </a:ext>
            </a:extLst>
          </p:cNvPr>
          <p:cNvSpPr txBox="1">
            <a:spLocks noGrp="1"/>
          </p:cNvSpPr>
          <p:nvPr>
            <p:ph type="sldNum" sz="quarter" idx="12"/>
          </p:nvPr>
        </p:nvSpPr>
        <p:spPr>
          <a:ln/>
        </p:spPr>
        <p:txBody>
          <a:bodyPr/>
          <a:lstStyle>
            <a:lvl1pPr>
              <a:defRPr/>
            </a:lvl1pPr>
          </a:lstStyle>
          <a:p>
            <a:pPr>
              <a:defRPr/>
            </a:pPr>
            <a:fld id="{E6F6DEA7-D97F-4656-8FFE-7F00A7DDD6B8}" type="slidenum">
              <a:rPr/>
              <a:pPr>
                <a:defRPr/>
              </a:pPr>
              <a:t>‹#›</a:t>
            </a:fld>
            <a:endParaRPr/>
          </a:p>
        </p:txBody>
      </p:sp>
    </p:spTree>
    <p:extLst>
      <p:ext uri="{BB962C8B-B14F-4D97-AF65-F5344CB8AC3E}">
        <p14:creationId xmlns:p14="http://schemas.microsoft.com/office/powerpoint/2010/main" val="20467112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9F56AA2-1911-6295-AA6C-310FAF8DB791}"/>
              </a:ext>
            </a:extLst>
          </p:cNvPr>
          <p:cNvSpPr txBox="1">
            <a:spLocks noGrp="1"/>
          </p:cNvSpPr>
          <p:nvPr>
            <p:ph type="dt" sz="half" idx="10"/>
          </p:nvPr>
        </p:nvSpPr>
        <p:spPr>
          <a:ln/>
        </p:spPr>
        <p:txBody>
          <a:bodyPr/>
          <a:lstStyle>
            <a:lvl1pPr>
              <a:defRPr/>
            </a:lvl1pPr>
          </a:lstStyle>
          <a:p>
            <a:pPr>
              <a:defRPr/>
            </a:pPr>
            <a:fld id="{937190D3-9434-42B3-850D-E8F4FA0BD77F}" type="datetime1">
              <a:rPr lang="en-US"/>
              <a:pPr>
                <a:defRPr/>
              </a:pPr>
              <a:t>3/13/2025</a:t>
            </a:fld>
            <a:endParaRPr/>
          </a:p>
        </p:txBody>
      </p:sp>
      <p:sp>
        <p:nvSpPr>
          <p:cNvPr id="5" name="Footer Placeholder 4">
            <a:extLst>
              <a:ext uri="{FF2B5EF4-FFF2-40B4-BE49-F238E27FC236}">
                <a16:creationId xmlns:a16="http://schemas.microsoft.com/office/drawing/2014/main" id="{20F08AF2-AC99-2FCB-F99B-75CEC5586F7E}"/>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AD1516E7-FADF-6F50-DCE3-4774DA5AE6B6}"/>
              </a:ext>
            </a:extLst>
          </p:cNvPr>
          <p:cNvSpPr txBox="1">
            <a:spLocks noGrp="1"/>
          </p:cNvSpPr>
          <p:nvPr>
            <p:ph type="sldNum" sz="quarter" idx="12"/>
          </p:nvPr>
        </p:nvSpPr>
        <p:spPr>
          <a:ln/>
        </p:spPr>
        <p:txBody>
          <a:bodyPr/>
          <a:lstStyle>
            <a:lvl1pPr>
              <a:defRPr/>
            </a:lvl1pPr>
          </a:lstStyle>
          <a:p>
            <a:pPr>
              <a:defRPr/>
            </a:pPr>
            <a:fld id="{97FE4AA5-F7F8-4966-AB3A-39357CC1A7A9}" type="slidenum">
              <a:rPr/>
              <a:pPr>
                <a:defRPr/>
              </a:pPr>
              <a:t>‹#›</a:t>
            </a:fld>
            <a:endParaRPr/>
          </a:p>
        </p:txBody>
      </p:sp>
    </p:spTree>
    <p:extLst>
      <p:ext uri="{BB962C8B-B14F-4D97-AF65-F5344CB8AC3E}">
        <p14:creationId xmlns:p14="http://schemas.microsoft.com/office/powerpoint/2010/main" val="110102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B1546A2-5002-FA04-3855-879513679DB4}"/>
              </a:ext>
            </a:extLst>
          </p:cNvPr>
          <p:cNvSpPr txBox="1">
            <a:spLocks noGrp="1"/>
          </p:cNvSpPr>
          <p:nvPr>
            <p:ph type="dt" sz="half" idx="10"/>
          </p:nvPr>
        </p:nvSpPr>
        <p:spPr>
          <a:ln/>
        </p:spPr>
        <p:txBody>
          <a:bodyPr/>
          <a:lstStyle>
            <a:lvl1pPr>
              <a:defRPr/>
            </a:lvl1pPr>
          </a:lstStyle>
          <a:p>
            <a:pPr>
              <a:defRPr/>
            </a:pPr>
            <a:fld id="{07B2372D-0DE3-47A7-886C-51A04F9FE2ED}" type="datetime1">
              <a:rPr lang="en-US"/>
              <a:pPr>
                <a:defRPr/>
              </a:pPr>
              <a:t>3/13/2025</a:t>
            </a:fld>
            <a:endParaRPr/>
          </a:p>
        </p:txBody>
      </p:sp>
      <p:sp>
        <p:nvSpPr>
          <p:cNvPr id="6" name="Footer Placeholder 4">
            <a:extLst>
              <a:ext uri="{FF2B5EF4-FFF2-40B4-BE49-F238E27FC236}">
                <a16:creationId xmlns:a16="http://schemas.microsoft.com/office/drawing/2014/main" id="{CD45DA80-EE99-29AD-F8B4-5C6EF8F4D387}"/>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CDF145FE-042C-B876-73FF-0CF68FCA7709}"/>
              </a:ext>
            </a:extLst>
          </p:cNvPr>
          <p:cNvSpPr txBox="1">
            <a:spLocks noGrp="1"/>
          </p:cNvSpPr>
          <p:nvPr>
            <p:ph type="sldNum" sz="quarter" idx="12"/>
          </p:nvPr>
        </p:nvSpPr>
        <p:spPr>
          <a:ln/>
        </p:spPr>
        <p:txBody>
          <a:bodyPr/>
          <a:lstStyle>
            <a:lvl1pPr>
              <a:defRPr/>
            </a:lvl1pPr>
          </a:lstStyle>
          <a:p>
            <a:pPr>
              <a:defRPr/>
            </a:pPr>
            <a:fld id="{5B08DF97-81DA-4738-8008-5270A1A800D1}" type="slidenum">
              <a:rPr/>
              <a:pPr>
                <a:defRPr/>
              </a:pPr>
              <a:t>‹#›</a:t>
            </a:fld>
            <a:endParaRPr/>
          </a:p>
        </p:txBody>
      </p:sp>
    </p:spTree>
    <p:extLst>
      <p:ext uri="{BB962C8B-B14F-4D97-AF65-F5344CB8AC3E}">
        <p14:creationId xmlns:p14="http://schemas.microsoft.com/office/powerpoint/2010/main" val="239906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18DF561-B5D1-5E5B-279A-CF5C0F82AF0A}"/>
              </a:ext>
            </a:extLst>
          </p:cNvPr>
          <p:cNvSpPr txBox="1">
            <a:spLocks noGrp="1"/>
          </p:cNvSpPr>
          <p:nvPr>
            <p:ph type="dt" sz="half" idx="10"/>
          </p:nvPr>
        </p:nvSpPr>
        <p:spPr>
          <a:ln/>
        </p:spPr>
        <p:txBody>
          <a:bodyPr/>
          <a:lstStyle>
            <a:lvl1pPr>
              <a:defRPr/>
            </a:lvl1pPr>
          </a:lstStyle>
          <a:p>
            <a:pPr>
              <a:defRPr/>
            </a:pPr>
            <a:fld id="{4EA7DEBC-AEF0-4A74-942D-32B28010CFA5}" type="datetime1">
              <a:rPr lang="en-US"/>
              <a:pPr>
                <a:defRPr/>
              </a:pPr>
              <a:t>3/13/2025</a:t>
            </a:fld>
            <a:endParaRPr/>
          </a:p>
        </p:txBody>
      </p:sp>
      <p:sp>
        <p:nvSpPr>
          <p:cNvPr id="8" name="Footer Placeholder 4">
            <a:extLst>
              <a:ext uri="{FF2B5EF4-FFF2-40B4-BE49-F238E27FC236}">
                <a16:creationId xmlns:a16="http://schemas.microsoft.com/office/drawing/2014/main" id="{B08BA201-86FF-2F0D-EC7D-44E51BB9EF11}"/>
              </a:ext>
            </a:extLst>
          </p:cNvPr>
          <p:cNvSpPr txBox="1">
            <a:spLocks noGrp="1"/>
          </p:cNvSpPr>
          <p:nvPr>
            <p:ph type="ftr" sz="quarter" idx="11"/>
          </p:nvPr>
        </p:nvSpPr>
        <p:spPr>
          <a:ln/>
        </p:spPr>
        <p:txBody>
          <a:bodyPr/>
          <a:lstStyle>
            <a:lvl1pPr>
              <a:defRPr/>
            </a:lvl1pPr>
          </a:lstStyle>
          <a:p>
            <a:pPr>
              <a:defRPr/>
            </a:pPr>
            <a:endParaRPr/>
          </a:p>
        </p:txBody>
      </p:sp>
      <p:sp>
        <p:nvSpPr>
          <p:cNvPr id="9" name="Slide Number Placeholder 5">
            <a:extLst>
              <a:ext uri="{FF2B5EF4-FFF2-40B4-BE49-F238E27FC236}">
                <a16:creationId xmlns:a16="http://schemas.microsoft.com/office/drawing/2014/main" id="{E33D5F25-BA29-C143-3D0B-CFA9494F8CD2}"/>
              </a:ext>
            </a:extLst>
          </p:cNvPr>
          <p:cNvSpPr txBox="1">
            <a:spLocks noGrp="1"/>
          </p:cNvSpPr>
          <p:nvPr>
            <p:ph type="sldNum" sz="quarter" idx="12"/>
          </p:nvPr>
        </p:nvSpPr>
        <p:spPr>
          <a:ln/>
        </p:spPr>
        <p:txBody>
          <a:bodyPr/>
          <a:lstStyle>
            <a:lvl1pPr>
              <a:defRPr/>
            </a:lvl1pPr>
          </a:lstStyle>
          <a:p>
            <a:pPr>
              <a:defRPr/>
            </a:pPr>
            <a:fld id="{750E8D6F-0AD6-4B40-9A6E-475A522F3040}" type="slidenum">
              <a:rPr/>
              <a:pPr>
                <a:defRPr/>
              </a:pPr>
              <a:t>‹#›</a:t>
            </a:fld>
            <a:endParaRPr/>
          </a:p>
        </p:txBody>
      </p:sp>
    </p:spTree>
    <p:extLst>
      <p:ext uri="{BB962C8B-B14F-4D97-AF65-F5344CB8AC3E}">
        <p14:creationId xmlns:p14="http://schemas.microsoft.com/office/powerpoint/2010/main" val="3277393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3">
            <a:extLst>
              <a:ext uri="{FF2B5EF4-FFF2-40B4-BE49-F238E27FC236}">
                <a16:creationId xmlns:a16="http://schemas.microsoft.com/office/drawing/2014/main" id="{8A42A3CC-381E-6D0E-CCA2-DA17EBB5AFD7}"/>
              </a:ext>
            </a:extLst>
          </p:cNvPr>
          <p:cNvSpPr txBox="1">
            <a:spLocks noGrp="1"/>
          </p:cNvSpPr>
          <p:nvPr>
            <p:ph type="dt" sz="half" idx="10"/>
          </p:nvPr>
        </p:nvSpPr>
        <p:spPr>
          <a:ln/>
        </p:spPr>
        <p:txBody>
          <a:bodyPr/>
          <a:lstStyle>
            <a:lvl1pPr>
              <a:defRPr/>
            </a:lvl1pPr>
          </a:lstStyle>
          <a:p>
            <a:pPr>
              <a:defRPr/>
            </a:pPr>
            <a:fld id="{4F2886F4-D749-4017-B603-16783A972369}" type="datetime1">
              <a:rPr lang="en-US"/>
              <a:pPr>
                <a:defRPr/>
              </a:pPr>
              <a:t>3/13/2025</a:t>
            </a:fld>
            <a:endParaRPr/>
          </a:p>
        </p:txBody>
      </p:sp>
      <p:sp>
        <p:nvSpPr>
          <p:cNvPr id="4" name="Footer Placeholder 4">
            <a:extLst>
              <a:ext uri="{FF2B5EF4-FFF2-40B4-BE49-F238E27FC236}">
                <a16:creationId xmlns:a16="http://schemas.microsoft.com/office/drawing/2014/main" id="{88C46E0C-207F-B7A4-0BB2-00815B0DE5DD}"/>
              </a:ext>
            </a:extLst>
          </p:cNvPr>
          <p:cNvSpPr txBox="1">
            <a:spLocks noGrp="1"/>
          </p:cNvSpPr>
          <p:nvPr>
            <p:ph type="ftr" sz="quarter" idx="11"/>
          </p:nvPr>
        </p:nvSpPr>
        <p:spPr>
          <a:ln/>
        </p:spPr>
        <p:txBody>
          <a:bodyPr/>
          <a:lstStyle>
            <a:lvl1pPr>
              <a:defRPr/>
            </a:lvl1pPr>
          </a:lstStyle>
          <a:p>
            <a:pPr>
              <a:defRPr/>
            </a:pPr>
            <a:endParaRPr/>
          </a:p>
        </p:txBody>
      </p:sp>
      <p:sp>
        <p:nvSpPr>
          <p:cNvPr id="5" name="Slide Number Placeholder 5">
            <a:extLst>
              <a:ext uri="{FF2B5EF4-FFF2-40B4-BE49-F238E27FC236}">
                <a16:creationId xmlns:a16="http://schemas.microsoft.com/office/drawing/2014/main" id="{31A5D440-C445-D1F5-885D-389CC48AF12F}"/>
              </a:ext>
            </a:extLst>
          </p:cNvPr>
          <p:cNvSpPr txBox="1">
            <a:spLocks noGrp="1"/>
          </p:cNvSpPr>
          <p:nvPr>
            <p:ph type="sldNum" sz="quarter" idx="12"/>
          </p:nvPr>
        </p:nvSpPr>
        <p:spPr>
          <a:ln/>
        </p:spPr>
        <p:txBody>
          <a:bodyPr/>
          <a:lstStyle>
            <a:lvl1pPr>
              <a:defRPr/>
            </a:lvl1pPr>
          </a:lstStyle>
          <a:p>
            <a:pPr>
              <a:defRPr/>
            </a:pPr>
            <a:fld id="{DE2795CC-6765-4543-9315-1F0F98724648}" type="slidenum">
              <a:rPr/>
              <a:pPr>
                <a:defRPr/>
              </a:pPr>
              <a:t>‹#›</a:t>
            </a:fld>
            <a:endParaRPr/>
          </a:p>
        </p:txBody>
      </p:sp>
    </p:spTree>
    <p:extLst>
      <p:ext uri="{BB962C8B-B14F-4D97-AF65-F5344CB8AC3E}">
        <p14:creationId xmlns:p14="http://schemas.microsoft.com/office/powerpoint/2010/main" val="3123717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1B0B7C1-AD0B-BB23-DEAF-94B71B16202C}"/>
              </a:ext>
            </a:extLst>
          </p:cNvPr>
          <p:cNvSpPr txBox="1">
            <a:spLocks noGrp="1"/>
          </p:cNvSpPr>
          <p:nvPr>
            <p:ph type="dt" sz="half" idx="10"/>
          </p:nvPr>
        </p:nvSpPr>
        <p:spPr>
          <a:ln/>
        </p:spPr>
        <p:txBody>
          <a:bodyPr/>
          <a:lstStyle>
            <a:lvl1pPr>
              <a:defRPr/>
            </a:lvl1pPr>
          </a:lstStyle>
          <a:p>
            <a:pPr>
              <a:defRPr/>
            </a:pPr>
            <a:fld id="{3ACF5567-97F5-4034-9AEC-39C4912FF7D1}" type="datetime1">
              <a:rPr lang="en-US"/>
              <a:pPr>
                <a:defRPr/>
              </a:pPr>
              <a:t>3/13/2025</a:t>
            </a:fld>
            <a:endParaRPr/>
          </a:p>
        </p:txBody>
      </p:sp>
      <p:sp>
        <p:nvSpPr>
          <p:cNvPr id="3" name="Footer Placeholder 4">
            <a:extLst>
              <a:ext uri="{FF2B5EF4-FFF2-40B4-BE49-F238E27FC236}">
                <a16:creationId xmlns:a16="http://schemas.microsoft.com/office/drawing/2014/main" id="{C529E258-8440-FCDB-866D-2BA86C401726}"/>
              </a:ext>
            </a:extLst>
          </p:cNvPr>
          <p:cNvSpPr txBox="1">
            <a:spLocks noGrp="1"/>
          </p:cNvSpPr>
          <p:nvPr>
            <p:ph type="ftr" sz="quarter" idx="11"/>
          </p:nvPr>
        </p:nvSpPr>
        <p:spPr>
          <a:ln/>
        </p:spPr>
        <p:txBody>
          <a:bodyPr/>
          <a:lstStyle>
            <a:lvl1pPr>
              <a:defRPr/>
            </a:lvl1pPr>
          </a:lstStyle>
          <a:p>
            <a:pPr>
              <a:defRPr/>
            </a:pPr>
            <a:endParaRPr/>
          </a:p>
        </p:txBody>
      </p:sp>
      <p:sp>
        <p:nvSpPr>
          <p:cNvPr id="4" name="Slide Number Placeholder 5">
            <a:extLst>
              <a:ext uri="{FF2B5EF4-FFF2-40B4-BE49-F238E27FC236}">
                <a16:creationId xmlns:a16="http://schemas.microsoft.com/office/drawing/2014/main" id="{F80D2692-04FD-7A06-8F47-E166F86C40EC}"/>
              </a:ext>
            </a:extLst>
          </p:cNvPr>
          <p:cNvSpPr txBox="1">
            <a:spLocks noGrp="1"/>
          </p:cNvSpPr>
          <p:nvPr>
            <p:ph type="sldNum" sz="quarter" idx="12"/>
          </p:nvPr>
        </p:nvSpPr>
        <p:spPr>
          <a:ln/>
        </p:spPr>
        <p:txBody>
          <a:bodyPr/>
          <a:lstStyle>
            <a:lvl1pPr>
              <a:defRPr/>
            </a:lvl1pPr>
          </a:lstStyle>
          <a:p>
            <a:pPr>
              <a:defRPr/>
            </a:pPr>
            <a:fld id="{54079B87-224A-476B-BCF2-217ED921A247}" type="slidenum">
              <a:rPr/>
              <a:pPr>
                <a:defRPr/>
              </a:pPr>
              <a:t>‹#›</a:t>
            </a:fld>
            <a:endParaRPr/>
          </a:p>
        </p:txBody>
      </p:sp>
    </p:spTree>
    <p:extLst>
      <p:ext uri="{BB962C8B-B14F-4D97-AF65-F5344CB8AC3E}">
        <p14:creationId xmlns:p14="http://schemas.microsoft.com/office/powerpoint/2010/main" val="15815702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3">
            <a:extLst>
              <a:ext uri="{FF2B5EF4-FFF2-40B4-BE49-F238E27FC236}">
                <a16:creationId xmlns:a16="http://schemas.microsoft.com/office/drawing/2014/main" id="{CC45BEA3-4B17-3FD6-F24E-50CD6A99492A}"/>
              </a:ext>
            </a:extLst>
          </p:cNvPr>
          <p:cNvSpPr txBox="1">
            <a:spLocks noGrp="1"/>
          </p:cNvSpPr>
          <p:nvPr>
            <p:ph type="dt" sz="half" idx="10"/>
          </p:nvPr>
        </p:nvSpPr>
        <p:spPr>
          <a:ln/>
        </p:spPr>
        <p:txBody>
          <a:bodyPr/>
          <a:lstStyle>
            <a:lvl1pPr>
              <a:defRPr/>
            </a:lvl1pPr>
          </a:lstStyle>
          <a:p>
            <a:pPr>
              <a:defRPr/>
            </a:pPr>
            <a:fld id="{8C1FD491-9EDF-420C-96DD-E94EAF11528C}" type="datetime1">
              <a:rPr lang="en-US"/>
              <a:pPr>
                <a:defRPr/>
              </a:pPr>
              <a:t>3/13/2025</a:t>
            </a:fld>
            <a:endParaRPr/>
          </a:p>
        </p:txBody>
      </p:sp>
      <p:sp>
        <p:nvSpPr>
          <p:cNvPr id="6" name="Footer Placeholder 4">
            <a:extLst>
              <a:ext uri="{FF2B5EF4-FFF2-40B4-BE49-F238E27FC236}">
                <a16:creationId xmlns:a16="http://schemas.microsoft.com/office/drawing/2014/main" id="{660EECCE-78A7-B00E-C428-3EA1F14CCF38}"/>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9291FE83-08C5-AB9E-B2E3-3AFE944F639C}"/>
              </a:ext>
            </a:extLst>
          </p:cNvPr>
          <p:cNvSpPr txBox="1">
            <a:spLocks noGrp="1"/>
          </p:cNvSpPr>
          <p:nvPr>
            <p:ph type="sldNum" sz="quarter" idx="12"/>
          </p:nvPr>
        </p:nvSpPr>
        <p:spPr>
          <a:ln/>
        </p:spPr>
        <p:txBody>
          <a:bodyPr/>
          <a:lstStyle>
            <a:lvl1pPr>
              <a:defRPr/>
            </a:lvl1pPr>
          </a:lstStyle>
          <a:p>
            <a:pPr>
              <a:defRPr/>
            </a:pPr>
            <a:fld id="{6B608DB4-97CE-4688-B6E0-DA53D3A0E03B}" type="slidenum">
              <a:rPr/>
              <a:pPr>
                <a:defRPr/>
              </a:pPr>
              <a:t>‹#›</a:t>
            </a:fld>
            <a:endParaRPr/>
          </a:p>
        </p:txBody>
      </p:sp>
    </p:spTree>
    <p:extLst>
      <p:ext uri="{BB962C8B-B14F-4D97-AF65-F5344CB8AC3E}">
        <p14:creationId xmlns:p14="http://schemas.microsoft.com/office/powerpoint/2010/main" val="184265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p:cNvSpPr txBox="1">
            <a:spLocks noGrp="1"/>
          </p:cNvSpPr>
          <p:nvPr>
            <p:ph type="pic" idx="1"/>
          </p:nvPr>
        </p:nvSpPr>
        <p:spPr>
          <a:xfrm>
            <a:off x="1792288" y="612776"/>
            <a:ext cx="5486400" cy="4114800"/>
          </a:xfrm>
        </p:spPr>
        <p:txBody>
          <a:bodyPr>
            <a:normAutofit/>
          </a:bodyPr>
          <a:lstStyle>
            <a:lvl1pPr marL="0" indent="0">
              <a:buNone/>
              <a:defRPr/>
            </a:lvl1pPr>
          </a:lstStyle>
          <a:p>
            <a:pPr lvl="0"/>
            <a:endParaRPr lang="en-US" noProof="0"/>
          </a:p>
        </p:txBody>
      </p:sp>
      <p:sp>
        <p:nvSpPr>
          <p:cNvPr id="4" name="Text Placeholder 3"/>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3">
            <a:extLst>
              <a:ext uri="{FF2B5EF4-FFF2-40B4-BE49-F238E27FC236}">
                <a16:creationId xmlns:a16="http://schemas.microsoft.com/office/drawing/2014/main" id="{301A4CB9-84C5-7492-22BB-ACDC484A3F52}"/>
              </a:ext>
            </a:extLst>
          </p:cNvPr>
          <p:cNvSpPr txBox="1">
            <a:spLocks noGrp="1"/>
          </p:cNvSpPr>
          <p:nvPr>
            <p:ph type="dt" sz="half" idx="10"/>
          </p:nvPr>
        </p:nvSpPr>
        <p:spPr>
          <a:ln/>
        </p:spPr>
        <p:txBody>
          <a:bodyPr/>
          <a:lstStyle>
            <a:lvl1pPr>
              <a:defRPr/>
            </a:lvl1pPr>
          </a:lstStyle>
          <a:p>
            <a:pPr>
              <a:defRPr/>
            </a:pPr>
            <a:fld id="{BA0D2A43-2FD2-40E1-A6DC-5281B4F2B22A}" type="datetime1">
              <a:rPr lang="en-US"/>
              <a:pPr>
                <a:defRPr/>
              </a:pPr>
              <a:t>3/13/2025</a:t>
            </a:fld>
            <a:endParaRPr/>
          </a:p>
        </p:txBody>
      </p:sp>
      <p:sp>
        <p:nvSpPr>
          <p:cNvPr id="6" name="Footer Placeholder 4">
            <a:extLst>
              <a:ext uri="{FF2B5EF4-FFF2-40B4-BE49-F238E27FC236}">
                <a16:creationId xmlns:a16="http://schemas.microsoft.com/office/drawing/2014/main" id="{6EFE0CC3-3769-CBC7-93A0-448CBCFDD008}"/>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37B576F6-0DBE-6631-C3CC-6736E9353CE3}"/>
              </a:ext>
            </a:extLst>
          </p:cNvPr>
          <p:cNvSpPr txBox="1">
            <a:spLocks noGrp="1"/>
          </p:cNvSpPr>
          <p:nvPr>
            <p:ph type="sldNum" sz="quarter" idx="12"/>
          </p:nvPr>
        </p:nvSpPr>
        <p:spPr>
          <a:ln/>
        </p:spPr>
        <p:txBody>
          <a:bodyPr/>
          <a:lstStyle>
            <a:lvl1pPr>
              <a:defRPr/>
            </a:lvl1pPr>
          </a:lstStyle>
          <a:p>
            <a:pPr>
              <a:defRPr/>
            </a:pPr>
            <a:fld id="{2576B2B3-1B4F-409A-A1BC-574755F663CD}" type="slidenum">
              <a:rPr/>
              <a:pPr>
                <a:defRPr/>
              </a:pPr>
              <a:t>‹#›</a:t>
            </a:fld>
            <a:endParaRPr/>
          </a:p>
        </p:txBody>
      </p:sp>
    </p:spTree>
    <p:extLst>
      <p:ext uri="{BB962C8B-B14F-4D97-AF65-F5344CB8AC3E}">
        <p14:creationId xmlns:p14="http://schemas.microsoft.com/office/powerpoint/2010/main" val="4184283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BEA659F-26C5-9BBF-8A3E-618176607AE5}"/>
              </a:ext>
            </a:extLst>
          </p:cNvPr>
          <p:cNvSpPr txBox="1">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43C8F47-8DE5-4CA5-3FF5-71684D9F820B}"/>
              </a:ext>
            </a:extLst>
          </p:cNvPr>
          <p:cNvSpPr txBox="1">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C1DB95F-5F9C-BE11-DF53-DFF19992B379}"/>
              </a:ext>
            </a:extLst>
          </p:cNvPr>
          <p:cNvSpPr txBox="1">
            <a:spLocks noGrp="1"/>
          </p:cNvSpPr>
          <p:nvPr>
            <p:ph type="dt" sz="half" idx="2"/>
          </p:nvPr>
        </p:nvSpPr>
        <p:spPr>
          <a:xfrm>
            <a:off x="457200" y="6356350"/>
            <a:ext cx="2133600" cy="365125"/>
          </a:xfrm>
          <a:prstGeom prst="rect">
            <a:avLst/>
          </a:prstGeom>
          <a:noFill/>
          <a:ln>
            <a:noFill/>
          </a:ln>
        </p:spPr>
        <p:txBody>
          <a:bodyPr vert="horz" wrap="square" lIns="91440" tIns="45720" rIns="91440" bIns="45720" anchor="ctr" anchorCtr="0" compatLnSpc="1">
            <a:noAutofit/>
          </a:bodyPr>
          <a:lstStyle>
            <a:lvl1pPr marL="0" marR="0" lvl="0" indent="0" algn="l" defTabSz="457200" rtl="0" eaLnBrk="1" fontAlgn="auto" hangingPunct="1">
              <a:lnSpc>
                <a:spcPct val="100000"/>
              </a:lnSpc>
              <a:spcBef>
                <a:spcPts val="0"/>
              </a:spcBef>
              <a:spcAft>
                <a:spcPts val="0"/>
              </a:spcAft>
              <a:buNone/>
              <a:tabLst/>
              <a:defRPr lang="en-US" sz="1200" b="0" i="0" u="none" strike="noStrike" kern="1200" cap="none" spc="0" baseline="0" smtClean="0">
                <a:solidFill>
                  <a:srgbClr val="898989"/>
                </a:solidFill>
                <a:uFillTx/>
                <a:latin typeface="Calibri"/>
                <a:ea typeface=""/>
                <a:cs typeface=""/>
              </a:defRPr>
            </a:lvl1pPr>
          </a:lstStyle>
          <a:p>
            <a:pPr>
              <a:defRPr/>
            </a:pPr>
            <a:fld id="{A8B47D2F-571F-4761-9CF8-3314E6D82DDF}" type="datetime1">
              <a:rPr lang="en-US"/>
              <a:pPr>
                <a:defRPr/>
              </a:pPr>
              <a:t>3/13/2025</a:t>
            </a:fld>
            <a:endParaRPr/>
          </a:p>
        </p:txBody>
      </p:sp>
      <p:sp>
        <p:nvSpPr>
          <p:cNvPr id="5" name="Footer Placeholder 4">
            <a:extLst>
              <a:ext uri="{FF2B5EF4-FFF2-40B4-BE49-F238E27FC236}">
                <a16:creationId xmlns:a16="http://schemas.microsoft.com/office/drawing/2014/main" id="{4571DEF3-4790-1810-BE29-00B5A439BE00}"/>
              </a:ext>
            </a:extLst>
          </p:cNvPr>
          <p:cNvSpPr txBox="1">
            <a:spLocks noGrp="1"/>
          </p:cNvSpPr>
          <p:nvPr>
            <p:ph type="ftr" sz="quarter" idx="3"/>
          </p:nvPr>
        </p:nvSpPr>
        <p:spPr>
          <a:xfrm>
            <a:off x="3124200" y="6356350"/>
            <a:ext cx="2895600" cy="365125"/>
          </a:xfrm>
          <a:prstGeom prst="rect">
            <a:avLst/>
          </a:prstGeom>
          <a:noFill/>
          <a:ln>
            <a:noFill/>
          </a:ln>
        </p:spPr>
        <p:txBody>
          <a:bodyPr vert="horz" wrap="square" lIns="91440" tIns="45720" rIns="91440" bIns="45720" anchor="ctr" anchorCtr="1" compatLnSpc="1">
            <a:noAutofit/>
          </a:bodyPr>
          <a:lstStyle>
            <a:lvl1pPr marL="0" marR="0" lvl="0" indent="0" algn="ctr" defTabSz="457200" rtl="0" eaLnBrk="1"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ea typeface=""/>
                <a:cs typeface=""/>
              </a:defRPr>
            </a:lvl1pPr>
          </a:lstStyle>
          <a:p>
            <a:pPr>
              <a:defRPr/>
            </a:pPr>
            <a:endParaRPr/>
          </a:p>
        </p:txBody>
      </p:sp>
      <p:sp>
        <p:nvSpPr>
          <p:cNvPr id="6" name="Slide Number Placeholder 5">
            <a:extLst>
              <a:ext uri="{FF2B5EF4-FFF2-40B4-BE49-F238E27FC236}">
                <a16:creationId xmlns:a16="http://schemas.microsoft.com/office/drawing/2014/main" id="{08DDBEFC-E145-5E3D-44C2-9B9950950948}"/>
              </a:ext>
            </a:extLst>
          </p:cNvPr>
          <p:cNvSpPr txBox="1">
            <a:spLocks noGrp="1"/>
          </p:cNvSpPr>
          <p:nvPr>
            <p:ph type="sldNum" sz="quarter" idx="4"/>
          </p:nvPr>
        </p:nvSpPr>
        <p:spPr>
          <a:xfrm>
            <a:off x="6553200" y="6356350"/>
            <a:ext cx="2133600" cy="365125"/>
          </a:xfrm>
          <a:prstGeom prst="rect">
            <a:avLst/>
          </a:prstGeom>
          <a:noFill/>
          <a:ln>
            <a:noFill/>
          </a:ln>
        </p:spPr>
        <p:txBody>
          <a:bodyPr vert="horz" wrap="square" lIns="91440" tIns="45720" rIns="91440" bIns="45720" anchor="ctr" anchorCtr="0" compatLnSpc="1">
            <a:noAutofit/>
          </a:bodyPr>
          <a:lstStyle>
            <a:lvl1pPr marL="0" marR="0" lvl="0" indent="0" algn="r" defTabSz="457200" rtl="0" eaLnBrk="1" fontAlgn="auto" hangingPunct="1">
              <a:lnSpc>
                <a:spcPct val="100000"/>
              </a:lnSpc>
              <a:spcBef>
                <a:spcPts val="0"/>
              </a:spcBef>
              <a:spcAft>
                <a:spcPts val="0"/>
              </a:spcAft>
              <a:buNone/>
              <a:tabLst/>
              <a:defRPr lang="en-US" sz="1200" b="0" i="0" u="none" strike="noStrike" kern="1200" cap="none" spc="0" baseline="0" smtClean="0">
                <a:solidFill>
                  <a:srgbClr val="898989"/>
                </a:solidFill>
                <a:uFillTx/>
                <a:latin typeface="Calibri"/>
                <a:ea typeface=""/>
                <a:cs typeface=""/>
              </a:defRPr>
            </a:lvl1pPr>
          </a:lstStyle>
          <a:p>
            <a:pPr>
              <a:defRPr/>
            </a:pPr>
            <a:fld id="{F84F5F33-CEEB-43B6-9DAE-A695BE022D1A}"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txStyles>
    <p:titleStyle>
      <a:lvl1pPr algn="ctr" defTabSz="457200" rtl="0" eaLnBrk="0" fontAlgn="base">
        <a:spcBef>
          <a:spcPct val="0"/>
        </a:spcBef>
        <a:spcAft>
          <a:spcPct val="0"/>
        </a:spcAft>
        <a:defRPr lang="en-US" sz="4400" kern="1200">
          <a:solidFill>
            <a:srgbClr val="000000"/>
          </a:solidFill>
          <a:latin typeface="Calibri"/>
        </a:defRPr>
      </a:lvl1pPr>
      <a:lvl2pPr algn="ctr" defTabSz="457200" rtl="0" eaLnBrk="0" fontAlgn="base">
        <a:spcBef>
          <a:spcPct val="0"/>
        </a:spcBef>
        <a:spcAft>
          <a:spcPct val="0"/>
        </a:spcAft>
        <a:defRPr sz="4400">
          <a:solidFill>
            <a:srgbClr val="000000"/>
          </a:solidFill>
          <a:latin typeface="Calibri" panose="020F0502020204030204" pitchFamily="34" charset="0"/>
        </a:defRPr>
      </a:lvl2pPr>
      <a:lvl3pPr algn="ctr" defTabSz="457200" rtl="0" eaLnBrk="0" fontAlgn="base">
        <a:spcBef>
          <a:spcPct val="0"/>
        </a:spcBef>
        <a:spcAft>
          <a:spcPct val="0"/>
        </a:spcAft>
        <a:defRPr sz="4400">
          <a:solidFill>
            <a:srgbClr val="000000"/>
          </a:solidFill>
          <a:latin typeface="Calibri" panose="020F0502020204030204" pitchFamily="34" charset="0"/>
        </a:defRPr>
      </a:lvl3pPr>
      <a:lvl4pPr algn="ctr" defTabSz="457200" rtl="0" eaLnBrk="0" fontAlgn="base">
        <a:spcBef>
          <a:spcPct val="0"/>
        </a:spcBef>
        <a:spcAft>
          <a:spcPct val="0"/>
        </a:spcAft>
        <a:defRPr sz="4400">
          <a:solidFill>
            <a:srgbClr val="000000"/>
          </a:solidFill>
          <a:latin typeface="Calibri" panose="020F0502020204030204" pitchFamily="34" charset="0"/>
        </a:defRPr>
      </a:lvl4pPr>
      <a:lvl5pPr algn="ctr" defTabSz="457200" rtl="0" eaLnBrk="0" fontAlgn="base">
        <a:spcBef>
          <a:spcPct val="0"/>
        </a:spcBef>
        <a:spcAft>
          <a:spcPct val="0"/>
        </a:spcAft>
        <a:defRPr sz="4400">
          <a:solidFill>
            <a:srgbClr val="000000"/>
          </a:solidFill>
          <a:latin typeface="Calibri" panose="020F0502020204030204" pitchFamily="34" charset="0"/>
        </a:defRPr>
      </a:lvl5pPr>
      <a:lvl6pPr marL="457200" algn="ctr" defTabSz="457200" rtl="0" eaLnBrk="0" fontAlgn="base">
        <a:spcBef>
          <a:spcPct val="0"/>
        </a:spcBef>
        <a:spcAft>
          <a:spcPct val="0"/>
        </a:spcAft>
        <a:defRPr sz="4400">
          <a:solidFill>
            <a:srgbClr val="000000"/>
          </a:solidFill>
          <a:latin typeface="Calibri" panose="020F0502020204030204" pitchFamily="34" charset="0"/>
        </a:defRPr>
      </a:lvl6pPr>
      <a:lvl7pPr marL="914400" algn="ctr" defTabSz="457200" rtl="0" eaLnBrk="0" fontAlgn="base">
        <a:spcBef>
          <a:spcPct val="0"/>
        </a:spcBef>
        <a:spcAft>
          <a:spcPct val="0"/>
        </a:spcAft>
        <a:defRPr sz="4400">
          <a:solidFill>
            <a:srgbClr val="000000"/>
          </a:solidFill>
          <a:latin typeface="Calibri" panose="020F0502020204030204" pitchFamily="34" charset="0"/>
        </a:defRPr>
      </a:lvl7pPr>
      <a:lvl8pPr marL="1371600" algn="ctr" defTabSz="457200" rtl="0" eaLnBrk="0" fontAlgn="base">
        <a:spcBef>
          <a:spcPct val="0"/>
        </a:spcBef>
        <a:spcAft>
          <a:spcPct val="0"/>
        </a:spcAft>
        <a:defRPr sz="4400">
          <a:solidFill>
            <a:srgbClr val="000000"/>
          </a:solidFill>
          <a:latin typeface="Calibri" panose="020F0502020204030204" pitchFamily="34" charset="0"/>
        </a:defRPr>
      </a:lvl8pPr>
      <a:lvl9pPr marL="1828800" algn="ctr" defTabSz="457200" rtl="0" eaLnBrk="0" fontAlgn="base">
        <a:spcBef>
          <a:spcPct val="0"/>
        </a:spcBef>
        <a:spcAft>
          <a:spcPct val="0"/>
        </a:spcAft>
        <a:defRPr sz="4400">
          <a:solidFill>
            <a:srgbClr val="000000"/>
          </a:solidFill>
          <a:latin typeface="Calibri" panose="020F0502020204030204" pitchFamily="34" charset="0"/>
        </a:defRPr>
      </a:lvl9pPr>
    </p:titleStyle>
    <p:bodyStyle>
      <a:lvl1pPr marL="342900" indent="-342900" algn="l" defTabSz="457200" rtl="0" eaLnBrk="0" fontAlgn="base">
        <a:spcBef>
          <a:spcPts val="800"/>
        </a:spcBef>
        <a:spcAft>
          <a:spcPct val="0"/>
        </a:spcAft>
        <a:buSzPct val="100000"/>
        <a:buFont typeface="Arial" panose="020B0604020202020204" pitchFamily="34" charset="0"/>
        <a:buChar char="•"/>
        <a:defRPr lang="en-US" sz="3200" kern="1200">
          <a:solidFill>
            <a:srgbClr val="000000"/>
          </a:solidFill>
          <a:latin typeface="Calibri"/>
        </a:defRPr>
      </a:lvl1pPr>
      <a:lvl2pPr marL="742950" lvl="1" indent="-285750" algn="l" defTabSz="457200" rtl="0" eaLnBrk="0" fontAlgn="base">
        <a:spcBef>
          <a:spcPts val="700"/>
        </a:spcBef>
        <a:spcAft>
          <a:spcPct val="0"/>
        </a:spcAft>
        <a:buSzPct val="100000"/>
        <a:buFont typeface="Arial" panose="020B0604020202020204" pitchFamily="34" charset="0"/>
        <a:buChar char="–"/>
        <a:defRPr lang="en-US" sz="2800" kern="1200">
          <a:solidFill>
            <a:srgbClr val="000000"/>
          </a:solidFill>
          <a:latin typeface="Calibri"/>
        </a:defRPr>
      </a:lvl2pPr>
      <a:lvl3pPr marL="1143000" lvl="2" indent="-228600" algn="l" defTabSz="457200" rtl="0" eaLnBrk="0" fontAlgn="base">
        <a:spcBef>
          <a:spcPts val="600"/>
        </a:spcBef>
        <a:spcAft>
          <a:spcPct val="0"/>
        </a:spcAft>
        <a:buSzPct val="100000"/>
        <a:buFont typeface="Arial" panose="020B0604020202020204" pitchFamily="34" charset="0"/>
        <a:buChar char="•"/>
        <a:defRPr lang="en-US" sz="2400" kern="1200">
          <a:solidFill>
            <a:srgbClr val="000000"/>
          </a:solidFill>
          <a:latin typeface="Calibri"/>
        </a:defRPr>
      </a:lvl3pPr>
      <a:lvl4pPr marL="1600200" lvl="3" indent="-228600" algn="l" defTabSz="457200" rtl="0" eaLnBrk="0" fontAlgn="base">
        <a:spcBef>
          <a:spcPts val="500"/>
        </a:spcBef>
        <a:spcAft>
          <a:spcPct val="0"/>
        </a:spcAft>
        <a:buSzPct val="100000"/>
        <a:buFont typeface="Arial" panose="020B0604020202020204" pitchFamily="34" charset="0"/>
        <a:buChar char="–"/>
        <a:defRPr lang="en-US" sz="2000" kern="1200">
          <a:solidFill>
            <a:srgbClr val="000000"/>
          </a:solidFill>
          <a:latin typeface="Calibri"/>
        </a:defRPr>
      </a:lvl4pPr>
      <a:lvl5pPr marL="2057400" lvl="4" indent="-228600" algn="l" defTabSz="457200" rtl="0" eaLnBrk="0" fontAlgn="base">
        <a:spcBef>
          <a:spcPts val="500"/>
        </a:spcBef>
        <a:spcAft>
          <a:spcPct val="0"/>
        </a:spcAft>
        <a:buSzPct val="100000"/>
        <a:buFont typeface="Arial" panose="020B0604020202020204" pitchFamily="34" charset="0"/>
        <a:buChar char="»"/>
        <a:defRPr lang="en-US" sz="2000" kern="1200">
          <a:solidFill>
            <a:srgbClr val="000000"/>
          </a:solidFill>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C33A-C91E-11A2-8E1D-2AC9C4A3DBA7}"/>
              </a:ext>
            </a:extLst>
          </p:cNvPr>
          <p:cNvSpPr>
            <a:spLocks noGrp="1"/>
          </p:cNvSpPr>
          <p:nvPr>
            <p:ph type="ctrTitle"/>
          </p:nvPr>
        </p:nvSpPr>
        <p:spPr>
          <a:xfrm>
            <a:off x="685800" y="-4724"/>
            <a:ext cx="7772400" cy="1470026"/>
          </a:xfrm>
        </p:spPr>
        <p:txBody>
          <a:bodyPr/>
          <a:lstStyle/>
          <a:p>
            <a:r>
              <a:rPr lang="en-US" sz="3000" b="1" cap="all">
                <a:ea typeface="Calibri"/>
                <a:cs typeface="Arial"/>
              </a:rPr>
              <a:t>Tribhuvan university</a:t>
            </a:r>
            <a:br>
              <a:rPr lang="en-US" sz="3000" b="1" cap="all">
                <a:ea typeface="Calibri"/>
                <a:cs typeface="Arial"/>
              </a:rPr>
            </a:br>
            <a:r>
              <a:rPr lang="en-US" sz="2700" b="1" cap="all">
                <a:ea typeface="Calibri"/>
                <a:cs typeface="Arial"/>
              </a:rPr>
              <a:t> </a:t>
            </a:r>
            <a:r>
              <a:rPr lang="en-US" sz="2700" cap="all">
                <a:ea typeface="Calibri"/>
                <a:cs typeface="Arial"/>
              </a:rPr>
              <a:t>institute of engineering</a:t>
            </a:r>
            <a:br>
              <a:rPr lang="en-US" sz="2700" cap="all">
                <a:ea typeface="Calibri"/>
                <a:cs typeface="Arial"/>
              </a:rPr>
            </a:br>
            <a:r>
              <a:rPr lang="en-US" sz="2400" cap="all">
                <a:ea typeface="Calibri"/>
                <a:cs typeface="Arial"/>
              </a:rPr>
              <a:t> Lalitpur engineering college</a:t>
            </a:r>
            <a:endParaRPr lang="en-US" sz="2400"/>
          </a:p>
        </p:txBody>
      </p:sp>
      <p:sp>
        <p:nvSpPr>
          <p:cNvPr id="5" name="object 5">
            <a:extLst>
              <a:ext uri="{FF2B5EF4-FFF2-40B4-BE49-F238E27FC236}">
                <a16:creationId xmlns:a16="http://schemas.microsoft.com/office/drawing/2014/main" id="{08B92B63-E148-A371-DEBC-A27E5811071B}"/>
              </a:ext>
            </a:extLst>
          </p:cNvPr>
          <p:cNvSpPr txBox="1"/>
          <p:nvPr/>
        </p:nvSpPr>
        <p:spPr>
          <a:xfrm>
            <a:off x="1746300" y="2704616"/>
            <a:ext cx="5381641" cy="3855927"/>
          </a:xfrm>
          <a:prstGeom prst="rect">
            <a:avLst/>
          </a:prstGeom>
        </p:spPr>
        <p:txBody>
          <a:bodyPr vert="horz" wrap="square" lIns="0" tIns="137160" rIns="0" bIns="0" rtlCol="0" anchor="t">
            <a:spAutoFit/>
          </a:bodyPr>
          <a:lstStyle>
            <a:defPPr>
              <a:defRPr kern="0"/>
            </a:defPPr>
          </a:lstStyle>
          <a:p>
            <a:pPr marL="3175" algn="ctr">
              <a:spcBef>
                <a:spcPts val="1080"/>
              </a:spcBef>
            </a:pPr>
            <a:r>
              <a:rPr lang="en-US" sz="2000" u="sng" spc="-10">
                <a:uFill>
                  <a:solidFill>
                    <a:srgbClr val="000000"/>
                  </a:solidFill>
                </a:uFill>
                <a:latin typeface="Calibri"/>
                <a:ea typeface="Calibri"/>
                <a:cs typeface="Calibri"/>
              </a:rPr>
              <a:t>Supervisor </a:t>
            </a:r>
            <a:endParaRPr lang="en-US">
              <a:ea typeface="Calibri"/>
              <a:cs typeface="Calibri"/>
            </a:endParaRPr>
          </a:p>
          <a:p>
            <a:pPr marL="3175" algn="ctr">
              <a:spcBef>
                <a:spcPts val="1080"/>
              </a:spcBef>
            </a:pPr>
            <a:r>
              <a:rPr lang="en-US" sz="2000" spc="-10">
                <a:uFill>
                  <a:solidFill>
                    <a:srgbClr val="000000"/>
                  </a:solidFill>
                </a:uFill>
                <a:latin typeface="Calibri"/>
                <a:ea typeface="Calibri"/>
                <a:cs typeface="Calibri"/>
              </a:rPr>
              <a:t>Er. Praches Acharya</a:t>
            </a:r>
            <a:endParaRPr lang="en-US">
              <a:ea typeface="Calibri"/>
              <a:cs typeface="Calibri"/>
            </a:endParaRPr>
          </a:p>
          <a:p>
            <a:pPr marL="3175" algn="ctr">
              <a:lnSpc>
                <a:spcPct val="100000"/>
              </a:lnSpc>
              <a:spcBef>
                <a:spcPts val="1080"/>
              </a:spcBef>
            </a:pPr>
            <a:r>
              <a:rPr lang="en-US" sz="2000" u="sng" spc="-10">
                <a:uFill>
                  <a:solidFill>
                    <a:srgbClr val="000000"/>
                  </a:solidFill>
                </a:uFill>
                <a:latin typeface="Arial"/>
                <a:cs typeface="Arial"/>
              </a:rPr>
              <a:t>Presenter</a:t>
            </a:r>
            <a:endParaRPr lang="en-US" sz="2000">
              <a:latin typeface="Arial"/>
              <a:cs typeface="Arial"/>
            </a:endParaRPr>
          </a:p>
          <a:p>
            <a:pPr marL="12065" marR="5080" algn="ctr">
              <a:lnSpc>
                <a:spcPct val="103099"/>
              </a:lnSpc>
              <a:spcBef>
                <a:spcPts val="905"/>
              </a:spcBef>
            </a:pPr>
            <a:r>
              <a:rPr lang="en-US" sz="2000" spc="-10">
                <a:latin typeface="Calibri"/>
                <a:ea typeface="Calibri"/>
                <a:cs typeface="Calibri"/>
              </a:rPr>
              <a:t>ANISH MANDAL[LEC078BCT002] </a:t>
            </a:r>
            <a:endParaRPr lang="en-US">
              <a:ea typeface="Calibri" panose="020F0502020204030204" pitchFamily="34" charset="0"/>
              <a:cs typeface="Calibri" panose="020F0502020204030204" pitchFamily="34" charset="0"/>
            </a:endParaRPr>
          </a:p>
          <a:p>
            <a:pPr marL="12065" marR="5080" algn="ctr">
              <a:lnSpc>
                <a:spcPct val="103099"/>
              </a:lnSpc>
              <a:spcBef>
                <a:spcPts val="905"/>
              </a:spcBef>
            </a:pPr>
            <a:r>
              <a:rPr lang="en-US" sz="2000" spc="-10">
                <a:latin typeface="Calibri"/>
                <a:ea typeface="Calibri"/>
                <a:cs typeface="Calibri"/>
              </a:rPr>
              <a:t>KRISTAL SHRESTHA[LEC078BCT014] </a:t>
            </a:r>
            <a:endParaRPr lang="en-US">
              <a:ea typeface="Calibri"/>
              <a:cs typeface="Calibri"/>
            </a:endParaRPr>
          </a:p>
          <a:p>
            <a:pPr marL="12065" marR="5080" algn="ctr">
              <a:lnSpc>
                <a:spcPct val="103099"/>
              </a:lnSpc>
              <a:spcBef>
                <a:spcPts val="905"/>
              </a:spcBef>
            </a:pPr>
            <a:r>
              <a:rPr lang="en-US" sz="2000" spc="-10">
                <a:latin typeface="Calibri"/>
                <a:ea typeface="Calibri"/>
                <a:cs typeface="Calibri"/>
              </a:rPr>
              <a:t>PRADIP POKHREL MAGAR[LEC078BCT023] </a:t>
            </a:r>
            <a:endParaRPr lang="en-US">
              <a:ea typeface="Calibri"/>
              <a:cs typeface="Calibri"/>
            </a:endParaRPr>
          </a:p>
          <a:p>
            <a:pPr marL="12065" marR="5080" algn="ctr">
              <a:lnSpc>
                <a:spcPct val="103099"/>
              </a:lnSpc>
              <a:spcBef>
                <a:spcPts val="905"/>
              </a:spcBef>
            </a:pPr>
            <a:r>
              <a:rPr lang="en-US" sz="2000" spc="-10">
                <a:latin typeface="Calibri"/>
                <a:ea typeface="Calibri"/>
                <a:cs typeface="Calibri"/>
              </a:rPr>
              <a:t>RADHESH RAM GAMAL[LEC078BCT027]</a:t>
            </a:r>
            <a:endParaRPr lang="en-US">
              <a:ea typeface="Calibri"/>
              <a:cs typeface="Calibri"/>
            </a:endParaRPr>
          </a:p>
          <a:p>
            <a:pPr>
              <a:lnSpc>
                <a:spcPct val="100000"/>
              </a:lnSpc>
            </a:pPr>
            <a:endParaRPr sz="2000">
              <a:latin typeface="Arial"/>
              <a:cs typeface="Arial"/>
            </a:endParaRPr>
          </a:p>
          <a:p>
            <a:pPr>
              <a:lnSpc>
                <a:spcPct val="100000"/>
              </a:lnSpc>
              <a:spcBef>
                <a:spcPts val="1280"/>
              </a:spcBef>
            </a:pPr>
            <a:endParaRPr sz="2000">
              <a:latin typeface="Arial"/>
              <a:cs typeface="Arial"/>
            </a:endParaRPr>
          </a:p>
        </p:txBody>
      </p:sp>
      <p:sp>
        <p:nvSpPr>
          <p:cNvPr id="6" name="object 6">
            <a:extLst>
              <a:ext uri="{FF2B5EF4-FFF2-40B4-BE49-F238E27FC236}">
                <a16:creationId xmlns:a16="http://schemas.microsoft.com/office/drawing/2014/main" id="{AB4F5A77-EA11-7B72-AFD6-C52BB2FA7530}"/>
              </a:ext>
            </a:extLst>
          </p:cNvPr>
          <p:cNvSpPr txBox="1"/>
          <p:nvPr/>
        </p:nvSpPr>
        <p:spPr>
          <a:xfrm>
            <a:off x="1652416" y="1710107"/>
            <a:ext cx="5574665" cy="664284"/>
          </a:xfrm>
          <a:prstGeom prst="rect">
            <a:avLst/>
          </a:prstGeom>
        </p:spPr>
        <p:txBody>
          <a:bodyPr vert="horz" wrap="square" lIns="0" tIns="12700" rIns="0" bIns="0" rtlCol="0" anchor="t">
            <a:spAutoFit/>
          </a:bodyPr>
          <a:lstStyle>
            <a:defPPr>
              <a:defRPr kern="0"/>
            </a:defPPr>
          </a:lstStyle>
          <a:p>
            <a:pPr algn="ctr">
              <a:spcBef>
                <a:spcPts val="100"/>
              </a:spcBef>
            </a:pPr>
            <a:r>
              <a:rPr lang="en-US" sz="2150">
                <a:latin typeface="Arial"/>
                <a:cs typeface="Arial"/>
              </a:rPr>
              <a:t>FINAL PROJECT DEFENSE</a:t>
            </a:r>
            <a:r>
              <a:rPr sz="2150" spc="260">
                <a:latin typeface="Arial"/>
                <a:cs typeface="Arial"/>
              </a:rPr>
              <a:t> </a:t>
            </a:r>
            <a:r>
              <a:rPr sz="2150" spc="-25">
                <a:latin typeface="Arial"/>
                <a:cs typeface="Arial"/>
              </a:rPr>
              <a:t>ON</a:t>
            </a:r>
            <a:endParaRPr sz="2150">
              <a:latin typeface="Arial"/>
              <a:cs typeface="Arial"/>
            </a:endParaRPr>
          </a:p>
          <a:p>
            <a:pPr algn="ctr">
              <a:spcBef>
                <a:spcPts val="50"/>
              </a:spcBef>
            </a:pPr>
            <a:r>
              <a:rPr lang="en-US" sz="2000" spc="-10">
                <a:latin typeface="Calibri"/>
                <a:ea typeface="Calibri"/>
                <a:cs typeface="Arial"/>
              </a:rPr>
              <a:t>“</a:t>
            </a:r>
            <a:r>
              <a:rPr lang="en-US" sz="2000" b="1">
                <a:latin typeface="Calibri"/>
                <a:ea typeface="Calibri"/>
                <a:cs typeface="Calibri"/>
              </a:rPr>
              <a:t>Soccer Analysis</a:t>
            </a:r>
            <a:r>
              <a:rPr lang="en-US" sz="2000" spc="-10">
                <a:latin typeface="Calibri"/>
                <a:ea typeface="Calibri"/>
                <a:cs typeface="Arial"/>
              </a:rPr>
              <a:t>”</a:t>
            </a:r>
            <a:endParaRPr lang="en-US" sz="2000">
              <a:latin typeface="Calibri"/>
              <a:ea typeface="Calibri"/>
              <a:cs typeface="Arial"/>
            </a:endParaRPr>
          </a:p>
        </p:txBody>
      </p:sp>
      <p:sp>
        <p:nvSpPr>
          <p:cNvPr id="3" name="TextBox 2">
            <a:extLst>
              <a:ext uri="{FF2B5EF4-FFF2-40B4-BE49-F238E27FC236}">
                <a16:creationId xmlns:a16="http://schemas.microsoft.com/office/drawing/2014/main" id="{F07AAB12-4464-3161-B105-8BC485589BA2}"/>
              </a:ext>
            </a:extLst>
          </p:cNvPr>
          <p:cNvSpPr txBox="1"/>
          <p:nvPr/>
        </p:nvSpPr>
        <p:spPr>
          <a:xfrm>
            <a:off x="3317201" y="6066519"/>
            <a:ext cx="250497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898989"/>
                </a:solidFill>
                <a:latin typeface="Arial"/>
                <a:cs typeface="Arial"/>
              </a:rPr>
              <a:t> March 14, 2025</a:t>
            </a:r>
            <a:endParaRPr lang="en-US"/>
          </a:p>
          <a:p>
            <a:pPr algn="l"/>
            <a:endParaRPr lang="en-US">
              <a:ea typeface="Calibri"/>
              <a:cs typeface="Calibri"/>
            </a:endParaRPr>
          </a:p>
        </p:txBody>
      </p:sp>
    </p:spTree>
    <p:extLst>
      <p:ext uri="{BB962C8B-B14F-4D97-AF65-F5344CB8AC3E}">
        <p14:creationId xmlns:p14="http://schemas.microsoft.com/office/powerpoint/2010/main" val="393912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4496-4A3E-3222-A445-315155DC9254}"/>
              </a:ext>
            </a:extLst>
          </p:cNvPr>
          <p:cNvSpPr>
            <a:spLocks noGrp="1"/>
          </p:cNvSpPr>
          <p:nvPr>
            <p:ph type="title"/>
          </p:nvPr>
        </p:nvSpPr>
        <p:spPr/>
        <p:txBody>
          <a:bodyPr/>
          <a:lstStyle/>
          <a:p>
            <a:r>
              <a:rPr lang="en-GB" sz="4000" b="1" dirty="0">
                <a:ea typeface="Calibri"/>
                <a:cs typeface="Calibri"/>
              </a:rPr>
              <a:t>LITERATURE REVIEW</a:t>
            </a:r>
            <a:endParaRPr lang="en-US" sz="4000" dirty="0"/>
          </a:p>
        </p:txBody>
      </p:sp>
      <p:sp>
        <p:nvSpPr>
          <p:cNvPr id="3" name="Content Placeholder 2">
            <a:extLst>
              <a:ext uri="{FF2B5EF4-FFF2-40B4-BE49-F238E27FC236}">
                <a16:creationId xmlns:a16="http://schemas.microsoft.com/office/drawing/2014/main" id="{79A1539E-233D-7D05-4615-712151156DD8}"/>
              </a:ext>
            </a:extLst>
          </p:cNvPr>
          <p:cNvSpPr>
            <a:spLocks noGrp="1"/>
          </p:cNvSpPr>
          <p:nvPr>
            <p:ph idx="1"/>
          </p:nvPr>
        </p:nvSpPr>
        <p:spPr/>
        <p:txBody>
          <a:bodyPr/>
          <a:lstStyle/>
          <a:p>
            <a:pPr>
              <a:lnSpc>
                <a:spcPct val="80000"/>
              </a:lnSpc>
            </a:pPr>
            <a:r>
              <a:rPr lang="en-GB" sz="2800" b="1">
                <a:ea typeface="Calibri"/>
                <a:cs typeface="Calibri"/>
              </a:rPr>
              <a:t>Perspective Transformation</a:t>
            </a:r>
            <a:r>
              <a:rPr lang="en-GB" sz="2800">
                <a:ea typeface="Calibri"/>
                <a:cs typeface="Calibri"/>
              </a:rPr>
              <a:t> – </a:t>
            </a:r>
            <a:r>
              <a:rPr lang="en-GB" sz="2800" err="1">
                <a:ea typeface="Calibri"/>
                <a:cs typeface="Calibri"/>
              </a:rPr>
              <a:t>Homography</a:t>
            </a:r>
            <a:r>
              <a:rPr lang="en-GB" sz="2800">
                <a:ea typeface="Calibri"/>
                <a:cs typeface="Calibri"/>
              </a:rPr>
              <a:t> transformation helps measure player movements more accurately.</a:t>
            </a:r>
            <a:endParaRPr lang="en-US" sz="2800">
              <a:ea typeface="Calibri"/>
              <a:cs typeface="Calibri"/>
            </a:endParaRPr>
          </a:p>
          <a:p>
            <a:pPr>
              <a:lnSpc>
                <a:spcPct val="80000"/>
              </a:lnSpc>
            </a:pPr>
            <a:r>
              <a:rPr lang="en-GB" sz="2800" b="1">
                <a:ea typeface="Calibri"/>
                <a:cs typeface="Calibri"/>
              </a:rPr>
              <a:t>Camera Movement Estimation</a:t>
            </a:r>
            <a:r>
              <a:rPr lang="en-GB" sz="2800">
                <a:ea typeface="Calibri"/>
                <a:cs typeface="Calibri"/>
              </a:rPr>
              <a:t> – Optical flow methods help stabilize tracking when the camera moves, improving detection in dynamic scenes.</a:t>
            </a:r>
            <a:endParaRPr lang="en-US" sz="2800"/>
          </a:p>
        </p:txBody>
      </p:sp>
    </p:spTree>
    <p:extLst>
      <p:ext uri="{BB962C8B-B14F-4D97-AF65-F5344CB8AC3E}">
        <p14:creationId xmlns:p14="http://schemas.microsoft.com/office/powerpoint/2010/main" val="344914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E4E5-FDA0-DDD4-8804-E26877AADD22}"/>
              </a:ext>
            </a:extLst>
          </p:cNvPr>
          <p:cNvSpPr>
            <a:spLocks noGrp="1"/>
          </p:cNvSpPr>
          <p:nvPr>
            <p:ph type="title"/>
          </p:nvPr>
        </p:nvSpPr>
        <p:spPr/>
        <p:txBody>
          <a:bodyPr/>
          <a:lstStyle/>
          <a:p>
            <a:r>
              <a:rPr lang="en-US" sz="4000" b="1">
                <a:latin typeface="Arial"/>
                <a:cs typeface="Arial"/>
              </a:rPr>
              <a:t>METHODOLOGY – </a:t>
            </a:r>
            <a:br>
              <a:rPr lang="en-US" sz="4000" b="1">
                <a:latin typeface="Arial"/>
                <a:cs typeface="Arial"/>
              </a:rPr>
            </a:br>
            <a:r>
              <a:rPr lang="en-US" sz="4000" b="1">
                <a:latin typeface="Arial"/>
                <a:cs typeface="Arial"/>
              </a:rPr>
              <a:t>THEORETICAL BACKGROUND</a:t>
            </a:r>
            <a:endParaRPr lang="en-US" sz="4000">
              <a:latin typeface="Arial"/>
              <a:cs typeface="Arial"/>
            </a:endParaRPr>
          </a:p>
        </p:txBody>
      </p:sp>
      <p:pic>
        <p:nvPicPr>
          <p:cNvPr id="7" name="Content Placeholder 6" descr="A group of logos with text&#10;&#10;AI-generated content may be incorrect.">
            <a:extLst>
              <a:ext uri="{FF2B5EF4-FFF2-40B4-BE49-F238E27FC236}">
                <a16:creationId xmlns:a16="http://schemas.microsoft.com/office/drawing/2014/main" id="{7913FF06-FB27-9E58-2F61-BB8345ED1560}"/>
              </a:ext>
            </a:extLst>
          </p:cNvPr>
          <p:cNvPicPr>
            <a:picLocks noGrp="1" noChangeAspect="1"/>
          </p:cNvPicPr>
          <p:nvPr>
            <p:ph idx="1"/>
          </p:nvPr>
        </p:nvPicPr>
        <p:blipFill>
          <a:blip r:embed="rId2"/>
          <a:stretch>
            <a:fillRect/>
          </a:stretch>
        </p:blipFill>
        <p:spPr>
          <a:xfrm>
            <a:off x="927652" y="1711113"/>
            <a:ext cx="7288695" cy="4856310"/>
          </a:xfrm>
        </p:spPr>
      </p:pic>
    </p:spTree>
    <p:extLst>
      <p:ext uri="{BB962C8B-B14F-4D97-AF65-F5344CB8AC3E}">
        <p14:creationId xmlns:p14="http://schemas.microsoft.com/office/powerpoint/2010/main" val="236869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170C76E-AED4-9F1F-8E51-B93C2DA46891}"/>
              </a:ext>
            </a:extLst>
          </p:cNvPr>
          <p:cNvSpPr txBox="1">
            <a:spLocks noGrp="1" noChangeArrowheads="1"/>
          </p:cNvSpPr>
          <p:nvPr>
            <p:ph type="title"/>
          </p:nvPr>
        </p:nvSpPr>
        <p:spPr>
          <a:xfrm>
            <a:off x="457200" y="228600"/>
            <a:ext cx="8229600" cy="733425"/>
          </a:xfrm>
        </p:spPr>
        <p:txBody>
          <a:bodyPr/>
          <a:lstStyle/>
          <a:p>
            <a:pPr eaLnBrk="1"/>
            <a:r>
              <a:rPr lang="en-GB" altLang="en-US" sz="4000" b="1">
                <a:ea typeface="Calibri"/>
                <a:cs typeface="Calibri"/>
              </a:rPr>
              <a:t>METHODOLOGY-</a:t>
            </a:r>
            <a:r>
              <a:rPr lang="en-GB" sz="4000" b="1">
                <a:ea typeface="Calibri"/>
                <a:cs typeface="Calibri"/>
              </a:rPr>
              <a:t>[1]</a:t>
            </a:r>
            <a:br>
              <a:rPr lang="en-GB" altLang="en-US" sz="4000" b="1">
                <a:ea typeface="Calibri"/>
                <a:cs typeface="Calibri"/>
              </a:rPr>
            </a:br>
            <a:r>
              <a:rPr lang="en-GB" sz="4000" b="1">
                <a:ea typeface="Calibri"/>
                <a:cs typeface="Calibri"/>
              </a:rPr>
              <a:t>Data collection</a:t>
            </a:r>
            <a:endParaRPr lang="en-GB" altLang="en-US" sz="4000" b="1">
              <a:latin typeface="Calibri" panose="020F0502020204030204" pitchFamily="34" charset="0"/>
            </a:endParaRPr>
          </a:p>
        </p:txBody>
      </p:sp>
      <p:sp>
        <p:nvSpPr>
          <p:cNvPr id="12291" name="Content Placeholder 2">
            <a:extLst>
              <a:ext uri="{FF2B5EF4-FFF2-40B4-BE49-F238E27FC236}">
                <a16:creationId xmlns:a16="http://schemas.microsoft.com/office/drawing/2014/main" id="{EDE384C5-387B-97FE-8E2D-D5EB4EE4F9E0}"/>
              </a:ext>
            </a:extLst>
          </p:cNvPr>
          <p:cNvSpPr txBox="1">
            <a:spLocks noGrp="1" noChangeArrowheads="1"/>
          </p:cNvSpPr>
          <p:nvPr>
            <p:ph idx="1"/>
          </p:nvPr>
        </p:nvSpPr>
        <p:spPr>
          <a:xfrm>
            <a:off x="457200" y="1254299"/>
            <a:ext cx="8229600" cy="5164138"/>
          </a:xfrm>
        </p:spPr>
        <p:txBody>
          <a:bodyPr/>
          <a:lstStyle/>
          <a:p>
            <a:pPr marL="0" indent="0" eaLnBrk="1">
              <a:buNone/>
            </a:pPr>
            <a:r>
              <a:rPr lang="en-GB" altLang="en-US" sz="2000">
                <a:ea typeface="Calibri"/>
                <a:cs typeface="Calibri"/>
              </a:rPr>
              <a:t>Football images was fetched from </a:t>
            </a:r>
            <a:r>
              <a:rPr lang="en-GB" altLang="en-US" sz="2000" err="1">
                <a:ea typeface="Calibri"/>
                <a:cs typeface="Calibri"/>
              </a:rPr>
              <a:t>Roboflow</a:t>
            </a:r>
            <a:r>
              <a:rPr lang="en-GB" altLang="en-US" sz="2000">
                <a:ea typeface="Calibri"/>
                <a:cs typeface="Calibri"/>
              </a:rPr>
              <a:t> website for customizing our YOLO model. Data preprocessing included resizing, frame extraction, and format conversion. Annotation was performed to label players, referees, and the ball  on the data for training and validation.</a:t>
            </a:r>
            <a:endParaRPr lang="en-US">
              <a:ea typeface="Calibri"/>
              <a:cs typeface="Calibri"/>
            </a:endParaRPr>
          </a:p>
          <a:p>
            <a:pPr eaLnBrk="1"/>
            <a:endParaRPr lang="en-GB" altLang="en-US" sz="2000" b="1">
              <a:latin typeface="Calibri" panose="020F0502020204030204" pitchFamily="34" charset="0"/>
            </a:endParaRPr>
          </a:p>
        </p:txBody>
      </p:sp>
      <p:pic>
        <p:nvPicPr>
          <p:cNvPr id="12292" name="Picture 6">
            <a:extLst>
              <a:ext uri="{FF2B5EF4-FFF2-40B4-BE49-F238E27FC236}">
                <a16:creationId xmlns:a16="http://schemas.microsoft.com/office/drawing/2014/main" id="{1991FE85-1413-F552-15C2-2CC99C92C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2886075"/>
            <a:ext cx="6848475"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B839-3E2D-32DB-00F0-7438AECEF06A}"/>
              </a:ext>
            </a:extLst>
          </p:cNvPr>
          <p:cNvSpPr>
            <a:spLocks noGrp="1"/>
          </p:cNvSpPr>
          <p:nvPr>
            <p:ph type="title"/>
          </p:nvPr>
        </p:nvSpPr>
        <p:spPr/>
        <p:txBody>
          <a:bodyPr/>
          <a:lstStyle/>
          <a:p>
            <a:r>
              <a:rPr lang="en-GB" sz="4000" b="1">
                <a:ea typeface="Calibri"/>
                <a:cs typeface="Calibri"/>
              </a:rPr>
              <a:t>METHODOLOGY-[2]</a:t>
            </a:r>
            <a:br>
              <a:rPr lang="en-GB" sz="4000" b="1">
                <a:ea typeface="Calibri"/>
                <a:cs typeface="Calibri"/>
              </a:rPr>
            </a:br>
            <a:r>
              <a:rPr lang="en-GB" sz="4000" b="1">
                <a:ea typeface="Calibri"/>
                <a:cs typeface="Calibri"/>
              </a:rPr>
              <a:t>Data Labelling</a:t>
            </a:r>
            <a:endParaRPr lang="en-US"/>
          </a:p>
        </p:txBody>
      </p:sp>
      <p:pic>
        <p:nvPicPr>
          <p:cNvPr id="4" name="Content Placeholder 3" descr="Screens screenshot of a video game&#10;&#10;AI-generated content may be incorrect.">
            <a:extLst>
              <a:ext uri="{FF2B5EF4-FFF2-40B4-BE49-F238E27FC236}">
                <a16:creationId xmlns:a16="http://schemas.microsoft.com/office/drawing/2014/main" id="{406D21BE-290B-C9A0-04C4-11AAB42EE560}"/>
              </a:ext>
            </a:extLst>
          </p:cNvPr>
          <p:cNvPicPr>
            <a:picLocks noGrp="1" noChangeAspect="1"/>
          </p:cNvPicPr>
          <p:nvPr>
            <p:ph idx="1"/>
          </p:nvPr>
        </p:nvPicPr>
        <p:blipFill>
          <a:blip r:embed="rId2"/>
          <a:stretch>
            <a:fillRect/>
          </a:stretch>
        </p:blipFill>
        <p:spPr>
          <a:xfrm>
            <a:off x="458375" y="2236506"/>
            <a:ext cx="5412354" cy="2389489"/>
          </a:xfrm>
        </p:spPr>
      </p:pic>
      <p:pic>
        <p:nvPicPr>
          <p:cNvPr id="5" name="Picture 4" descr="A screenshot of a computer&#10;&#10;AI-generated content may be incorrect.">
            <a:extLst>
              <a:ext uri="{FF2B5EF4-FFF2-40B4-BE49-F238E27FC236}">
                <a16:creationId xmlns:a16="http://schemas.microsoft.com/office/drawing/2014/main" id="{53CF85D7-C6E1-AE10-4A35-B6FDBEC3217A}"/>
              </a:ext>
            </a:extLst>
          </p:cNvPr>
          <p:cNvPicPr>
            <a:picLocks noChangeAspect="1"/>
          </p:cNvPicPr>
          <p:nvPr/>
        </p:nvPicPr>
        <p:blipFill>
          <a:blip r:embed="rId3"/>
          <a:stretch>
            <a:fillRect/>
          </a:stretch>
        </p:blipFill>
        <p:spPr>
          <a:xfrm>
            <a:off x="5972291" y="1933404"/>
            <a:ext cx="2611775" cy="3743399"/>
          </a:xfrm>
          <a:prstGeom prst="rect">
            <a:avLst/>
          </a:prstGeom>
        </p:spPr>
      </p:pic>
    </p:spTree>
    <p:extLst>
      <p:ext uri="{BB962C8B-B14F-4D97-AF65-F5344CB8AC3E}">
        <p14:creationId xmlns:p14="http://schemas.microsoft.com/office/powerpoint/2010/main" val="367325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78D520-11CE-2563-E0CB-5F4A2B16FC0D}"/>
              </a:ext>
            </a:extLst>
          </p:cNvPr>
          <p:cNvSpPr txBox="1"/>
          <p:nvPr/>
        </p:nvSpPr>
        <p:spPr>
          <a:xfrm>
            <a:off x="-88347" y="212612"/>
            <a:ext cx="9837589" cy="968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4000" b="1">
                <a:latin typeface="Calibri"/>
                <a:ea typeface="Calibri"/>
                <a:cs typeface="Segoe UI"/>
              </a:rPr>
              <a:t>METHODOLOGY -[3]</a:t>
            </a:r>
            <a:r>
              <a:rPr lang="en-US" sz="4000">
                <a:latin typeface="Calibri"/>
                <a:ea typeface="Calibri"/>
                <a:cs typeface="Segoe UI"/>
              </a:rPr>
              <a:t>​</a:t>
            </a:r>
          </a:p>
          <a:p>
            <a:pPr algn="ctr">
              <a:lnSpc>
                <a:spcPts val="2100"/>
              </a:lnSpc>
            </a:pPr>
            <a:endParaRPr lang="en-US" sz="4000">
              <a:latin typeface="Calibri"/>
              <a:ea typeface="Calibri"/>
              <a:cs typeface="Segoe UI"/>
            </a:endParaRPr>
          </a:p>
          <a:p>
            <a:pPr algn="ctr">
              <a:lnSpc>
                <a:spcPts val="2100"/>
              </a:lnSpc>
            </a:pPr>
            <a:r>
              <a:rPr lang="en-US" sz="4000" b="1">
                <a:latin typeface="Calibri"/>
                <a:ea typeface="Calibri"/>
                <a:cs typeface="Segoe UI"/>
              </a:rPr>
              <a:t>SYSTEM BLOCK DIAGRAM</a:t>
            </a:r>
            <a:endParaRPr lang="en-US" sz="4000" b="1">
              <a:ea typeface="Calibri"/>
              <a:cs typeface="Segoe UI"/>
            </a:endParaRPr>
          </a:p>
        </p:txBody>
      </p:sp>
      <p:pic>
        <p:nvPicPr>
          <p:cNvPr id="4" name="Picture 3">
            <a:extLst>
              <a:ext uri="{FF2B5EF4-FFF2-40B4-BE49-F238E27FC236}">
                <a16:creationId xmlns:a16="http://schemas.microsoft.com/office/drawing/2014/main" id="{F930F7A7-FFDF-097C-BDAE-2762AB47A09B}"/>
              </a:ext>
            </a:extLst>
          </p:cNvPr>
          <p:cNvPicPr>
            <a:picLocks noChangeAspect="1"/>
          </p:cNvPicPr>
          <p:nvPr/>
        </p:nvPicPr>
        <p:blipFill>
          <a:blip r:embed="rId2"/>
          <a:stretch>
            <a:fillRect/>
          </a:stretch>
        </p:blipFill>
        <p:spPr>
          <a:xfrm>
            <a:off x="519165" y="1385891"/>
            <a:ext cx="8624092" cy="514525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2687-4658-D184-CF33-F4BB071783E2}"/>
              </a:ext>
            </a:extLst>
          </p:cNvPr>
          <p:cNvSpPr>
            <a:spLocks noGrp="1"/>
          </p:cNvSpPr>
          <p:nvPr>
            <p:ph type="title"/>
          </p:nvPr>
        </p:nvSpPr>
        <p:spPr/>
        <p:txBody>
          <a:bodyPr/>
          <a:lstStyle/>
          <a:p>
            <a:r>
              <a:rPr lang="en-US" sz="4000" b="1">
                <a:ea typeface="Calibri"/>
                <a:cs typeface="Calibri"/>
              </a:rPr>
              <a:t>METHODOLOGY-[4]</a:t>
            </a:r>
            <a:endParaRPr lang="en-US" sz="4000" b="1"/>
          </a:p>
        </p:txBody>
      </p:sp>
      <p:sp>
        <p:nvSpPr>
          <p:cNvPr id="3" name="Content Placeholder 2">
            <a:extLst>
              <a:ext uri="{FF2B5EF4-FFF2-40B4-BE49-F238E27FC236}">
                <a16:creationId xmlns:a16="http://schemas.microsoft.com/office/drawing/2014/main" id="{5B01ABEA-344B-DB2C-5875-FC7F55FB9B8D}"/>
              </a:ext>
            </a:extLst>
          </p:cNvPr>
          <p:cNvSpPr>
            <a:spLocks noGrp="1"/>
          </p:cNvSpPr>
          <p:nvPr>
            <p:ph idx="1"/>
          </p:nvPr>
        </p:nvSpPr>
        <p:spPr/>
        <p:txBody>
          <a:bodyPr/>
          <a:lstStyle/>
          <a:p>
            <a:pPr marL="0" indent="0" algn="just">
              <a:buNone/>
            </a:pPr>
            <a:r>
              <a:rPr lang="en-US" sz="2800">
                <a:ea typeface="Calibri"/>
                <a:cs typeface="Calibri"/>
              </a:rPr>
              <a:t>Our project's system block diagram mainly consists of two tasks:</a:t>
            </a:r>
          </a:p>
          <a:p>
            <a:pPr marL="514350" indent="-514350" algn="just"/>
            <a:r>
              <a:rPr lang="en-US" sz="2800">
                <a:ea typeface="Calibri"/>
                <a:cs typeface="Calibri"/>
              </a:rPr>
              <a:t>Data Preparation and Model training</a:t>
            </a:r>
          </a:p>
          <a:p>
            <a:pPr marL="514350" indent="-514350" algn="just"/>
            <a:r>
              <a:rPr lang="en-US" sz="2800">
                <a:ea typeface="Calibri"/>
                <a:cs typeface="Calibri"/>
              </a:rPr>
              <a:t>Website Development for Inference</a:t>
            </a:r>
          </a:p>
          <a:p>
            <a:endParaRPr lang="en-US" sz="2000">
              <a:ea typeface="Calibri"/>
              <a:cs typeface="Calibri"/>
            </a:endParaRPr>
          </a:p>
          <a:p>
            <a:pPr marL="0" indent="0">
              <a:buNone/>
            </a:pPr>
            <a:endParaRPr lang="en-US" sz="2000">
              <a:ea typeface="Calibri"/>
              <a:cs typeface="Calibri"/>
            </a:endParaRPr>
          </a:p>
          <a:p>
            <a:endParaRPr lang="en-US" sz="2000">
              <a:ea typeface="Calibri"/>
              <a:cs typeface="Calibri"/>
            </a:endParaRPr>
          </a:p>
          <a:p>
            <a:endParaRPr lang="en-US" sz="2000">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079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4BAA-B4A8-CBF9-9896-EB741F2B2033}"/>
              </a:ext>
            </a:extLst>
          </p:cNvPr>
          <p:cNvSpPr>
            <a:spLocks noGrp="1"/>
          </p:cNvSpPr>
          <p:nvPr>
            <p:ph type="title"/>
          </p:nvPr>
        </p:nvSpPr>
        <p:spPr/>
        <p:txBody>
          <a:bodyPr/>
          <a:lstStyle/>
          <a:p>
            <a:r>
              <a:rPr lang="en-US" sz="4000" b="1">
                <a:ea typeface="Calibri"/>
                <a:cs typeface="Calibri"/>
              </a:rPr>
              <a:t>METHODOLOGY-[5]</a:t>
            </a:r>
            <a:endParaRPr lang="en-US"/>
          </a:p>
        </p:txBody>
      </p:sp>
      <p:sp>
        <p:nvSpPr>
          <p:cNvPr id="3" name="Content Placeholder 2">
            <a:extLst>
              <a:ext uri="{FF2B5EF4-FFF2-40B4-BE49-F238E27FC236}">
                <a16:creationId xmlns:a16="http://schemas.microsoft.com/office/drawing/2014/main" id="{9FAACC26-190F-A088-BA9E-2178D0FB497F}"/>
              </a:ext>
            </a:extLst>
          </p:cNvPr>
          <p:cNvSpPr>
            <a:spLocks noGrp="1"/>
          </p:cNvSpPr>
          <p:nvPr>
            <p:ph idx="1"/>
          </p:nvPr>
        </p:nvSpPr>
        <p:spPr/>
        <p:txBody>
          <a:bodyPr/>
          <a:lstStyle/>
          <a:p>
            <a:pPr marL="514350" indent="-514350"/>
            <a:r>
              <a:rPr lang="en-US" sz="2800" b="1">
                <a:ea typeface="Calibri"/>
                <a:cs typeface="Calibri"/>
              </a:rPr>
              <a:t>Dataset Preparation &amp; Model Training:</a:t>
            </a:r>
            <a:r>
              <a:rPr lang="en-US" sz="2800">
                <a:ea typeface="Calibri"/>
                <a:cs typeface="Calibri"/>
              </a:rPr>
              <a:t> </a:t>
            </a:r>
            <a:endParaRPr lang="en-US"/>
          </a:p>
          <a:p>
            <a:pPr marL="914400" lvl="1" indent="-514350">
              <a:buFont typeface="Arial" panose="020B0604020202020204" pitchFamily="34" charset="0"/>
              <a:buChar char="•"/>
            </a:pPr>
            <a:r>
              <a:rPr lang="en-US">
                <a:ea typeface="Calibri"/>
                <a:cs typeface="Calibri"/>
              </a:rPr>
              <a:t>Collect images from match videos.</a:t>
            </a:r>
          </a:p>
          <a:p>
            <a:pPr marL="914400" lvl="1" indent="-514350">
              <a:buChar char="•"/>
            </a:pPr>
            <a:r>
              <a:rPr lang="en-US">
                <a:ea typeface="Calibri"/>
                <a:cs typeface="Calibri"/>
              </a:rPr>
              <a:t>Preprocess data (resizing, annotation, train-test split).</a:t>
            </a:r>
          </a:p>
          <a:p>
            <a:pPr marL="914400" lvl="1" indent="-514350">
              <a:buFont typeface="Arial" panose="020B0604020202020204" pitchFamily="34" charset="0"/>
              <a:buChar char="•"/>
            </a:pPr>
            <a:r>
              <a:rPr lang="en-US">
                <a:ea typeface="Calibri"/>
                <a:cs typeface="Calibri"/>
              </a:rPr>
              <a:t>Train YOLO v5 with validation and hyperparameter tuning.</a:t>
            </a:r>
          </a:p>
          <a:p>
            <a:pPr marL="914400" lvl="1" indent="-514350">
              <a:buChar char="•"/>
            </a:pPr>
            <a:r>
              <a:rPr lang="en-US">
                <a:ea typeface="Calibri"/>
                <a:cs typeface="Calibri"/>
              </a:rPr>
              <a:t>Evaluate models and select the best-performing one.</a:t>
            </a:r>
          </a:p>
          <a:p>
            <a:pPr marL="914400" lvl="1" indent="-514350">
              <a:buChar char="•"/>
            </a:pPr>
            <a:endParaRPr lang="en-US" sz="2400">
              <a:ea typeface="Calibri"/>
              <a:cs typeface="Calibri"/>
            </a:endParaRPr>
          </a:p>
          <a:p>
            <a:pPr lvl="1">
              <a:buChar char="•"/>
            </a:pPr>
            <a:endParaRPr lang="en-US" sz="2400">
              <a:ea typeface="Calibri"/>
              <a:cs typeface="Calibri"/>
            </a:endParaRPr>
          </a:p>
          <a:p>
            <a:pPr marL="914400" lvl="1" indent="-514350">
              <a:buChar char="•"/>
            </a:pPr>
            <a:endParaRPr lang="en-US" sz="2400">
              <a:ea typeface="Calibri"/>
              <a:cs typeface="Calibri"/>
            </a:endParaRPr>
          </a:p>
          <a:p>
            <a:pPr marL="0" indent="0">
              <a:buNone/>
            </a:pPr>
            <a:endParaRPr lang="en-US" sz="2800">
              <a:ea typeface="Calibri"/>
              <a:cs typeface="Calibri"/>
            </a:endParaRPr>
          </a:p>
          <a:p>
            <a:pPr marL="0" indent="0">
              <a:buNone/>
            </a:pPr>
            <a:endParaRPr lang="en-US" sz="2800">
              <a:ea typeface="Calibri"/>
              <a:cs typeface="Calibri"/>
            </a:endParaRPr>
          </a:p>
        </p:txBody>
      </p:sp>
    </p:spTree>
    <p:extLst>
      <p:ext uri="{BB962C8B-B14F-4D97-AF65-F5344CB8AC3E}">
        <p14:creationId xmlns:p14="http://schemas.microsoft.com/office/powerpoint/2010/main" val="47177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F056-DE07-672B-41CF-B535B0C8F811}"/>
              </a:ext>
            </a:extLst>
          </p:cNvPr>
          <p:cNvSpPr>
            <a:spLocks noGrp="1"/>
          </p:cNvSpPr>
          <p:nvPr>
            <p:ph type="title"/>
          </p:nvPr>
        </p:nvSpPr>
        <p:spPr/>
        <p:txBody>
          <a:bodyPr/>
          <a:lstStyle/>
          <a:p>
            <a:r>
              <a:rPr lang="en-US" sz="4000" b="1">
                <a:ea typeface="Calibri"/>
                <a:cs typeface="Calibri"/>
              </a:rPr>
              <a:t>METHODOLOGY-[6]</a:t>
            </a:r>
            <a:endParaRPr lang="en-US"/>
          </a:p>
        </p:txBody>
      </p:sp>
      <p:sp>
        <p:nvSpPr>
          <p:cNvPr id="3" name="Content Placeholder 2">
            <a:extLst>
              <a:ext uri="{FF2B5EF4-FFF2-40B4-BE49-F238E27FC236}">
                <a16:creationId xmlns:a16="http://schemas.microsoft.com/office/drawing/2014/main" id="{D4EC458F-5C75-5E52-74B1-FEB3806EA053}"/>
              </a:ext>
            </a:extLst>
          </p:cNvPr>
          <p:cNvSpPr>
            <a:spLocks noGrp="1"/>
          </p:cNvSpPr>
          <p:nvPr>
            <p:ph idx="1"/>
          </p:nvPr>
        </p:nvSpPr>
        <p:spPr/>
        <p:txBody>
          <a:bodyPr/>
          <a:lstStyle/>
          <a:p>
            <a:pPr marL="457200" indent="-457200"/>
            <a:r>
              <a:rPr lang="en-US" sz="2800" b="1">
                <a:ea typeface="Calibri"/>
                <a:cs typeface="Calibri"/>
              </a:rPr>
              <a:t>Website Development for Inference:</a:t>
            </a:r>
            <a:endParaRPr lang="en-US">
              <a:ea typeface="Calibri"/>
              <a:cs typeface="Calibri"/>
            </a:endParaRPr>
          </a:p>
          <a:p>
            <a:pPr marL="800100" lvl="1" indent="-342900">
              <a:buChar char="•"/>
            </a:pPr>
            <a:r>
              <a:rPr lang="en-US">
                <a:ea typeface="Calibri"/>
                <a:cs typeface="Calibri"/>
              </a:rPr>
              <a:t>A website with a frontend as UI for video upload/download and backend as Flask API.</a:t>
            </a:r>
          </a:p>
          <a:p>
            <a:pPr marL="800100" lvl="1" indent="-342900">
              <a:buChar char="•"/>
            </a:pPr>
            <a:r>
              <a:rPr lang="en-US">
                <a:ea typeface="Calibri"/>
                <a:cs typeface="Calibri"/>
              </a:rPr>
              <a:t>The backend loads the trained model, processes videos, detects and track objects in frames.</a:t>
            </a:r>
            <a:endParaRPr lang="en-US" sz="2800">
              <a:ea typeface="Calibri"/>
              <a:cs typeface="Calibri"/>
            </a:endParaRPr>
          </a:p>
          <a:p>
            <a:pPr marL="800100" lvl="1" indent="-342900">
              <a:buChar char="•"/>
            </a:pPr>
            <a:r>
              <a:rPr lang="en-US">
                <a:ea typeface="Calibri"/>
                <a:cs typeface="Calibri"/>
              </a:rPr>
              <a:t>And then outputs a video with annotated detected objects and is saved for user download.</a:t>
            </a:r>
            <a:endParaRPr lang="en-US" sz="2800">
              <a:ea typeface="Calibri"/>
              <a:cs typeface="Calibri"/>
            </a:endParaRPr>
          </a:p>
          <a:p>
            <a:pPr marL="800100" lvl="1" indent="-342900">
              <a:buChar char="•"/>
            </a:pPr>
            <a:endParaRPr lang="en-US" sz="2800">
              <a:ea typeface="Calibri"/>
              <a:cs typeface="Calibri"/>
            </a:endParaRPr>
          </a:p>
          <a:p>
            <a:pPr marL="0" indent="0">
              <a:buNone/>
            </a:pPr>
            <a:endParaRPr lang="en-US" sz="2800" b="1">
              <a:ea typeface="Calibri"/>
              <a:cs typeface="Calibri"/>
            </a:endParaRPr>
          </a:p>
        </p:txBody>
      </p:sp>
    </p:spTree>
    <p:extLst>
      <p:ext uri="{BB962C8B-B14F-4D97-AF65-F5344CB8AC3E}">
        <p14:creationId xmlns:p14="http://schemas.microsoft.com/office/powerpoint/2010/main" val="237123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AE6331-0171-9C9E-56B6-8EBBF5B94087}"/>
              </a:ext>
            </a:extLst>
          </p:cNvPr>
          <p:cNvSpPr>
            <a:spLocks noGrp="1"/>
          </p:cNvSpPr>
          <p:nvPr>
            <p:ph type="title"/>
          </p:nvPr>
        </p:nvSpPr>
        <p:spPr/>
        <p:txBody>
          <a:bodyPr/>
          <a:lstStyle/>
          <a:p>
            <a:r>
              <a:rPr lang="en-US" sz="4000" b="1">
                <a:ea typeface="Calibri"/>
                <a:cs typeface="Calibri"/>
              </a:rPr>
              <a:t>METHODOLOGY-[7]</a:t>
            </a:r>
            <a:br>
              <a:rPr lang="en-US" sz="4000" b="1">
                <a:ea typeface="Calibri"/>
                <a:cs typeface="Calibri"/>
              </a:rPr>
            </a:br>
            <a:r>
              <a:rPr lang="en-US" sz="4000" b="1">
                <a:ea typeface="Calibri"/>
                <a:cs typeface="Calibri"/>
              </a:rPr>
              <a:t>Architecture of YOLOv5</a:t>
            </a:r>
          </a:p>
        </p:txBody>
      </p:sp>
      <p:pic>
        <p:nvPicPr>
          <p:cNvPr id="8" name="Picture 7" descr="A diagram of a flowchart&#10;&#10;AI-generated content may be incorrect.">
            <a:extLst>
              <a:ext uri="{FF2B5EF4-FFF2-40B4-BE49-F238E27FC236}">
                <a16:creationId xmlns:a16="http://schemas.microsoft.com/office/drawing/2014/main" id="{0E4047D2-82DF-3E52-CFAB-714288D694B6}"/>
              </a:ext>
            </a:extLst>
          </p:cNvPr>
          <p:cNvPicPr>
            <a:picLocks noChangeAspect="1"/>
          </p:cNvPicPr>
          <p:nvPr/>
        </p:nvPicPr>
        <p:blipFill>
          <a:blip r:embed="rId2"/>
          <a:stretch>
            <a:fillRect/>
          </a:stretch>
        </p:blipFill>
        <p:spPr>
          <a:xfrm>
            <a:off x="1864317" y="1418460"/>
            <a:ext cx="5605339" cy="5293895"/>
          </a:xfrm>
          <a:prstGeom prst="rect">
            <a:avLst/>
          </a:prstGeom>
        </p:spPr>
      </p:pic>
    </p:spTree>
    <p:extLst>
      <p:ext uri="{BB962C8B-B14F-4D97-AF65-F5344CB8AC3E}">
        <p14:creationId xmlns:p14="http://schemas.microsoft.com/office/powerpoint/2010/main" val="867712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9880-A7D3-821A-E143-CF366A4780BF}"/>
              </a:ext>
            </a:extLst>
          </p:cNvPr>
          <p:cNvSpPr>
            <a:spLocks noGrp="1"/>
          </p:cNvSpPr>
          <p:nvPr>
            <p:ph type="title"/>
          </p:nvPr>
        </p:nvSpPr>
        <p:spPr/>
        <p:txBody>
          <a:bodyPr/>
          <a:lstStyle/>
          <a:p>
            <a:r>
              <a:rPr lang="en-US" sz="4000" b="1">
                <a:ea typeface="Calibri"/>
                <a:cs typeface="Calibri"/>
              </a:rPr>
              <a:t>METHODOLOGY-[9]</a:t>
            </a:r>
            <a:br>
              <a:rPr lang="en-US" sz="4000" b="1">
                <a:ea typeface="Calibri"/>
                <a:cs typeface="Calibri"/>
              </a:rPr>
            </a:br>
            <a:r>
              <a:rPr lang="en-US" sz="4000" b="1">
                <a:ea typeface="Calibri"/>
                <a:cs typeface="Calibri"/>
              </a:rPr>
              <a:t>High Level Architecture of YOLOv5</a:t>
            </a:r>
          </a:p>
        </p:txBody>
      </p:sp>
      <p:pic>
        <p:nvPicPr>
          <p:cNvPr id="3" name="Picture 2" descr="A diagram of a network&#10;&#10;AI-generated content may be incorrect.">
            <a:extLst>
              <a:ext uri="{FF2B5EF4-FFF2-40B4-BE49-F238E27FC236}">
                <a16:creationId xmlns:a16="http://schemas.microsoft.com/office/drawing/2014/main" id="{9EA3E3CF-7A0F-897F-3FAE-C86D6404876E}"/>
              </a:ext>
            </a:extLst>
          </p:cNvPr>
          <p:cNvPicPr>
            <a:picLocks noChangeAspect="1"/>
          </p:cNvPicPr>
          <p:nvPr/>
        </p:nvPicPr>
        <p:blipFill>
          <a:blip r:embed="rId2"/>
          <a:stretch>
            <a:fillRect/>
          </a:stretch>
        </p:blipFill>
        <p:spPr>
          <a:xfrm>
            <a:off x="354154" y="2141925"/>
            <a:ext cx="8334375" cy="2295525"/>
          </a:xfrm>
          <a:prstGeom prst="rect">
            <a:avLst/>
          </a:prstGeom>
        </p:spPr>
      </p:pic>
    </p:spTree>
    <p:extLst>
      <p:ext uri="{BB962C8B-B14F-4D97-AF65-F5344CB8AC3E}">
        <p14:creationId xmlns:p14="http://schemas.microsoft.com/office/powerpoint/2010/main" val="423614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8080" y="296072"/>
            <a:ext cx="2681153" cy="625171"/>
          </a:xfrm>
          <a:prstGeom prst="rect">
            <a:avLst/>
          </a:prstGeom>
        </p:spPr>
        <p:txBody>
          <a:bodyPr vert="horz" wrap="square" lIns="0" tIns="9525" rIns="0" bIns="0" rtlCol="0">
            <a:spAutoFit/>
          </a:bodyPr>
          <a:lstStyle/>
          <a:p>
            <a:pPr marL="9525">
              <a:lnSpc>
                <a:spcPct val="100000"/>
              </a:lnSpc>
              <a:spcBef>
                <a:spcPts val="75"/>
              </a:spcBef>
            </a:pPr>
            <a:r>
              <a:rPr sz="4000" spc="-8"/>
              <a:t>OUTLINES</a:t>
            </a:r>
          </a:p>
        </p:txBody>
      </p:sp>
      <p:sp>
        <p:nvSpPr>
          <p:cNvPr id="15" name="object 15"/>
          <p:cNvSpPr txBox="1"/>
          <p:nvPr/>
        </p:nvSpPr>
        <p:spPr>
          <a:xfrm>
            <a:off x="2432" y="1324479"/>
            <a:ext cx="4491658" cy="3300262"/>
          </a:xfrm>
          <a:prstGeom prst="rect">
            <a:avLst/>
          </a:prstGeom>
        </p:spPr>
        <p:txBody>
          <a:bodyPr vert="horz" wrap="square" lIns="0" tIns="9525" rIns="0" bIns="0" rtlCol="0" anchor="t">
            <a:spAutoFit/>
          </a:bodyPr>
          <a:lstStyle/>
          <a:p>
            <a:pPr marL="1381125" lvl="2" indent="-457200">
              <a:lnSpc>
                <a:spcPct val="100000"/>
              </a:lnSpc>
              <a:spcBef>
                <a:spcPts val="75"/>
              </a:spcBef>
              <a:buFont typeface="Arial"/>
              <a:buChar char="•"/>
              <a:tabLst>
                <a:tab pos="223361" algn="l"/>
              </a:tabLst>
            </a:pPr>
            <a:r>
              <a:rPr sz="2800" spc="-8">
                <a:latin typeface="Calibri"/>
                <a:ea typeface="Calibri"/>
                <a:cs typeface="Arial"/>
              </a:rPr>
              <a:t>Introduction</a:t>
            </a:r>
            <a:endParaRPr lang="en-US" sz="2800">
              <a:latin typeface="Calibri"/>
              <a:ea typeface="Calibri"/>
              <a:cs typeface="Arial"/>
            </a:endParaRPr>
          </a:p>
          <a:p>
            <a:pPr marL="1381125" lvl="2" indent="-457200">
              <a:lnSpc>
                <a:spcPct val="100000"/>
              </a:lnSpc>
              <a:spcBef>
                <a:spcPts val="1129"/>
              </a:spcBef>
              <a:buFont typeface="Arial"/>
              <a:buChar char="•"/>
              <a:tabLst>
                <a:tab pos="223361" algn="l"/>
              </a:tabLst>
            </a:pPr>
            <a:r>
              <a:rPr sz="2800">
                <a:latin typeface="Calibri"/>
                <a:ea typeface="Calibri"/>
                <a:cs typeface="Arial"/>
              </a:rPr>
              <a:t>Problem</a:t>
            </a:r>
            <a:r>
              <a:rPr sz="2800" spc="-26">
                <a:latin typeface="Calibri"/>
                <a:ea typeface="Calibri"/>
                <a:cs typeface="Arial"/>
              </a:rPr>
              <a:t> </a:t>
            </a:r>
            <a:r>
              <a:rPr sz="2800" spc="-8">
                <a:latin typeface="Calibri"/>
                <a:ea typeface="Calibri"/>
                <a:cs typeface="Arial"/>
              </a:rPr>
              <a:t>Statement</a:t>
            </a:r>
            <a:endParaRPr sz="2800">
              <a:latin typeface="Calibri"/>
              <a:ea typeface="Calibri"/>
              <a:cs typeface="Arial"/>
            </a:endParaRPr>
          </a:p>
          <a:p>
            <a:pPr marL="1381125" lvl="2" indent="-457200">
              <a:lnSpc>
                <a:spcPct val="100000"/>
              </a:lnSpc>
              <a:spcBef>
                <a:spcPts val="1073"/>
              </a:spcBef>
              <a:buFont typeface="Arial"/>
              <a:buChar char="•"/>
              <a:tabLst>
                <a:tab pos="223361" algn="l"/>
              </a:tabLst>
            </a:pPr>
            <a:r>
              <a:rPr sz="2800">
                <a:latin typeface="Calibri"/>
                <a:ea typeface="Calibri"/>
                <a:cs typeface="Arial"/>
              </a:rPr>
              <a:t>Project</a:t>
            </a:r>
            <a:r>
              <a:rPr sz="2800" spc="-83">
                <a:latin typeface="Calibri"/>
                <a:ea typeface="Calibri"/>
                <a:cs typeface="Arial"/>
              </a:rPr>
              <a:t> </a:t>
            </a:r>
            <a:r>
              <a:rPr sz="2800" spc="-8">
                <a:latin typeface="Calibri"/>
                <a:ea typeface="Calibri"/>
                <a:cs typeface="Arial"/>
              </a:rPr>
              <a:t>Objectives</a:t>
            </a:r>
            <a:endParaRPr sz="2800">
              <a:latin typeface="Calibri"/>
              <a:ea typeface="Calibri"/>
              <a:cs typeface="Arial"/>
            </a:endParaRPr>
          </a:p>
          <a:p>
            <a:pPr marL="1381125" lvl="2" indent="-457200">
              <a:lnSpc>
                <a:spcPct val="100000"/>
              </a:lnSpc>
              <a:spcBef>
                <a:spcPts val="1129"/>
              </a:spcBef>
              <a:buFont typeface="Arial"/>
              <a:buChar char="•"/>
              <a:tabLst>
                <a:tab pos="223361" algn="l"/>
              </a:tabLst>
            </a:pPr>
            <a:r>
              <a:rPr sz="2800">
                <a:latin typeface="Calibri"/>
                <a:ea typeface="Calibri"/>
                <a:cs typeface="Arial"/>
              </a:rPr>
              <a:t>Scope</a:t>
            </a:r>
            <a:r>
              <a:rPr sz="2800" spc="-49">
                <a:latin typeface="Calibri"/>
                <a:ea typeface="Calibri"/>
                <a:cs typeface="Arial"/>
              </a:rPr>
              <a:t> </a:t>
            </a:r>
            <a:r>
              <a:rPr sz="2800">
                <a:latin typeface="Calibri"/>
                <a:ea typeface="Calibri"/>
                <a:cs typeface="Arial"/>
              </a:rPr>
              <a:t>of</a:t>
            </a:r>
            <a:r>
              <a:rPr sz="2800" spc="-23">
                <a:latin typeface="Calibri"/>
                <a:ea typeface="Calibri"/>
                <a:cs typeface="Arial"/>
              </a:rPr>
              <a:t> </a:t>
            </a:r>
            <a:r>
              <a:rPr sz="2800" spc="-8">
                <a:latin typeface="Calibri"/>
                <a:ea typeface="Calibri"/>
                <a:cs typeface="Arial"/>
              </a:rPr>
              <a:t>Project</a:t>
            </a:r>
            <a:endParaRPr sz="2800">
              <a:latin typeface="Calibri"/>
              <a:ea typeface="Calibri"/>
              <a:cs typeface="Arial"/>
            </a:endParaRPr>
          </a:p>
          <a:p>
            <a:pPr marL="1381125" lvl="2" indent="-457200">
              <a:spcBef>
                <a:spcPts val="1129"/>
              </a:spcBef>
              <a:buFont typeface="Arial"/>
              <a:buChar char="•"/>
              <a:tabLst>
                <a:tab pos="223361" algn="l"/>
              </a:tabLst>
            </a:pPr>
            <a:r>
              <a:rPr lang="en-US" sz="2800" spc="-8">
                <a:latin typeface="Calibri"/>
                <a:ea typeface="Calibri"/>
                <a:cs typeface="Arial"/>
              </a:rPr>
              <a:t>Project Application</a:t>
            </a:r>
            <a:endParaRPr sz="2800">
              <a:latin typeface="Calibri"/>
              <a:ea typeface="Calibri"/>
              <a:cs typeface="Arial"/>
            </a:endParaRPr>
          </a:p>
          <a:p>
            <a:pPr marL="1381125" lvl="2" indent="-457200">
              <a:lnSpc>
                <a:spcPct val="100000"/>
              </a:lnSpc>
              <a:spcBef>
                <a:spcPts val="1073"/>
              </a:spcBef>
              <a:buFont typeface="Arial"/>
              <a:buChar char="•"/>
              <a:tabLst>
                <a:tab pos="223361" algn="l"/>
              </a:tabLst>
            </a:pPr>
            <a:r>
              <a:rPr sz="2800">
                <a:latin typeface="Calibri"/>
                <a:ea typeface="Calibri"/>
                <a:cs typeface="Arial"/>
              </a:rPr>
              <a:t>Originality</a:t>
            </a:r>
            <a:r>
              <a:rPr sz="2800" spc="-49">
                <a:latin typeface="Calibri"/>
                <a:ea typeface="Calibri"/>
                <a:cs typeface="Arial"/>
              </a:rPr>
              <a:t> </a:t>
            </a:r>
            <a:r>
              <a:rPr sz="2800">
                <a:latin typeface="Calibri"/>
                <a:ea typeface="Calibri"/>
                <a:cs typeface="Arial"/>
              </a:rPr>
              <a:t>of</a:t>
            </a:r>
            <a:r>
              <a:rPr sz="2800" spc="-53">
                <a:latin typeface="Calibri"/>
                <a:ea typeface="Calibri"/>
                <a:cs typeface="Arial"/>
              </a:rPr>
              <a:t> </a:t>
            </a:r>
            <a:r>
              <a:rPr sz="2800" spc="-8">
                <a:latin typeface="Calibri"/>
                <a:ea typeface="Calibri"/>
                <a:cs typeface="Arial"/>
              </a:rPr>
              <a:t>Project</a:t>
            </a:r>
            <a:endParaRPr sz="2800">
              <a:latin typeface="Calibri"/>
              <a:ea typeface="Calibri"/>
              <a:cs typeface="Arial"/>
            </a:endParaRPr>
          </a:p>
        </p:txBody>
      </p:sp>
      <p:sp>
        <p:nvSpPr>
          <p:cNvPr id="28" name="object 28"/>
          <p:cNvSpPr txBox="1"/>
          <p:nvPr/>
        </p:nvSpPr>
        <p:spPr>
          <a:xfrm>
            <a:off x="5017691" y="1324480"/>
            <a:ext cx="4104850" cy="3300262"/>
          </a:xfrm>
          <a:prstGeom prst="rect">
            <a:avLst/>
          </a:prstGeom>
        </p:spPr>
        <p:txBody>
          <a:bodyPr vert="horz" wrap="square" lIns="0" tIns="9525" rIns="0" bIns="0" rtlCol="0" anchor="t">
            <a:spAutoFit/>
          </a:bodyPr>
          <a:lstStyle/>
          <a:p>
            <a:pPr marL="222885" indent="-213360">
              <a:lnSpc>
                <a:spcPct val="100000"/>
              </a:lnSpc>
              <a:spcBef>
                <a:spcPts val="75"/>
              </a:spcBef>
              <a:buChar char="•"/>
              <a:tabLst>
                <a:tab pos="223361" algn="l"/>
              </a:tabLst>
            </a:pPr>
            <a:r>
              <a:rPr lang="en-US" sz="2800" spc="-8">
                <a:latin typeface="Arial"/>
                <a:cs typeface="Arial"/>
              </a:rPr>
              <a:t>Methodology</a:t>
            </a:r>
            <a:endParaRPr lang="en-US" sz="2800">
              <a:latin typeface="Arial"/>
              <a:cs typeface="Arial"/>
            </a:endParaRPr>
          </a:p>
          <a:p>
            <a:pPr marL="222885" indent="-213360">
              <a:lnSpc>
                <a:spcPct val="100000"/>
              </a:lnSpc>
              <a:spcBef>
                <a:spcPts val="1129"/>
              </a:spcBef>
              <a:buChar char="•"/>
              <a:tabLst>
                <a:tab pos="223361" algn="l"/>
              </a:tabLst>
            </a:pPr>
            <a:r>
              <a:rPr lang="en-US" sz="2800" spc="-8">
                <a:latin typeface="Arial"/>
                <a:cs typeface="Arial"/>
              </a:rPr>
              <a:t>Results</a:t>
            </a:r>
            <a:endParaRPr lang="en-US" sz="2800">
              <a:latin typeface="Arial"/>
              <a:cs typeface="Arial"/>
            </a:endParaRPr>
          </a:p>
          <a:p>
            <a:pPr marL="222885" indent="-213360">
              <a:lnSpc>
                <a:spcPct val="100000"/>
              </a:lnSpc>
              <a:spcBef>
                <a:spcPts val="1073"/>
              </a:spcBef>
              <a:buChar char="•"/>
              <a:tabLst>
                <a:tab pos="223361" algn="l"/>
              </a:tabLst>
            </a:pPr>
            <a:r>
              <a:rPr lang="en-US" sz="2800" spc="-8">
                <a:latin typeface="Arial"/>
                <a:cs typeface="Arial"/>
              </a:rPr>
              <a:t>Discussion</a:t>
            </a:r>
            <a:r>
              <a:rPr lang="en-US" sz="2800" spc="-56">
                <a:latin typeface="Arial"/>
                <a:cs typeface="Arial"/>
              </a:rPr>
              <a:t> </a:t>
            </a:r>
            <a:r>
              <a:rPr lang="en-US" sz="2800" spc="-23">
                <a:latin typeface="Arial"/>
                <a:cs typeface="Arial"/>
              </a:rPr>
              <a:t>and</a:t>
            </a:r>
            <a:r>
              <a:rPr lang="en-US" sz="2800" spc="-101">
                <a:latin typeface="Arial"/>
                <a:cs typeface="Arial"/>
              </a:rPr>
              <a:t> </a:t>
            </a:r>
            <a:r>
              <a:rPr lang="en-US" sz="2800" spc="-8">
                <a:latin typeface="Arial"/>
                <a:cs typeface="Arial"/>
              </a:rPr>
              <a:t>Analysis</a:t>
            </a:r>
            <a:endParaRPr lang="en-US" sz="2800">
              <a:latin typeface="Arial"/>
              <a:cs typeface="Arial"/>
            </a:endParaRPr>
          </a:p>
          <a:p>
            <a:pPr marL="222885" indent="-213360">
              <a:lnSpc>
                <a:spcPct val="100000"/>
              </a:lnSpc>
              <a:spcBef>
                <a:spcPts val="1129"/>
              </a:spcBef>
              <a:buChar char="•"/>
              <a:tabLst>
                <a:tab pos="223361" algn="l"/>
              </a:tabLst>
            </a:pPr>
            <a:r>
              <a:rPr lang="en-US" sz="2800">
                <a:latin typeface="Arial"/>
                <a:cs typeface="Arial"/>
              </a:rPr>
              <a:t>Future</a:t>
            </a:r>
            <a:r>
              <a:rPr lang="en-US" sz="2800" spc="-79">
                <a:latin typeface="Arial"/>
                <a:cs typeface="Arial"/>
              </a:rPr>
              <a:t> </a:t>
            </a:r>
            <a:r>
              <a:rPr lang="en-US" sz="2800" spc="-8">
                <a:latin typeface="Arial"/>
                <a:cs typeface="Arial"/>
              </a:rPr>
              <a:t>enhancement</a:t>
            </a:r>
            <a:endParaRPr lang="en-US" sz="2800">
              <a:latin typeface="Arial"/>
              <a:cs typeface="Arial"/>
            </a:endParaRPr>
          </a:p>
          <a:p>
            <a:pPr marL="222885" indent="-213360">
              <a:lnSpc>
                <a:spcPct val="100000"/>
              </a:lnSpc>
              <a:spcBef>
                <a:spcPts val="1129"/>
              </a:spcBef>
              <a:buChar char="•"/>
              <a:tabLst>
                <a:tab pos="223361" algn="l"/>
              </a:tabLst>
            </a:pPr>
            <a:r>
              <a:rPr lang="en-US" sz="2800">
                <a:latin typeface="Arial"/>
                <a:cs typeface="Arial"/>
              </a:rPr>
              <a:t>Project</a:t>
            </a:r>
            <a:r>
              <a:rPr lang="en-US" sz="2800" spc="-90">
                <a:latin typeface="Arial"/>
                <a:cs typeface="Arial"/>
              </a:rPr>
              <a:t> </a:t>
            </a:r>
            <a:r>
              <a:rPr lang="en-US" sz="2800" spc="-8">
                <a:latin typeface="Arial"/>
                <a:cs typeface="Arial"/>
              </a:rPr>
              <a:t>Schedule</a:t>
            </a:r>
            <a:endParaRPr lang="en-US" sz="2800">
              <a:latin typeface="Arial"/>
              <a:cs typeface="Arial"/>
            </a:endParaRPr>
          </a:p>
          <a:p>
            <a:pPr marL="222885" indent="-213360">
              <a:lnSpc>
                <a:spcPct val="100000"/>
              </a:lnSpc>
              <a:spcBef>
                <a:spcPts val="1073"/>
              </a:spcBef>
              <a:buChar char="•"/>
              <a:tabLst>
                <a:tab pos="223361" algn="l"/>
              </a:tabLst>
            </a:pPr>
            <a:r>
              <a:rPr lang="en-US" sz="2800" spc="-8">
                <a:latin typeface="Arial"/>
                <a:cs typeface="Arial"/>
              </a:rPr>
              <a:t>References</a:t>
            </a:r>
            <a:endParaRPr lang="en-US" sz="2800">
              <a:latin typeface="Arial"/>
              <a:cs typeface="Arial"/>
            </a:endParaRPr>
          </a:p>
        </p:txBody>
      </p:sp>
      <p:sp>
        <p:nvSpPr>
          <p:cNvPr id="30" name="object 30"/>
          <p:cNvSpPr txBox="1"/>
          <p:nvPr/>
        </p:nvSpPr>
        <p:spPr>
          <a:xfrm>
            <a:off x="8326088" y="5346602"/>
            <a:ext cx="69533" cy="119328"/>
          </a:xfrm>
          <a:prstGeom prst="rect">
            <a:avLst/>
          </a:prstGeom>
        </p:spPr>
        <p:txBody>
          <a:bodyPr vert="horz" wrap="square" lIns="0" tIns="9525" rIns="0" bIns="0" rtlCol="0">
            <a:spAutoFit/>
          </a:bodyPr>
          <a:lstStyle/>
          <a:p>
            <a:pPr marL="9525">
              <a:lnSpc>
                <a:spcPct val="100000"/>
              </a:lnSpc>
              <a:spcBef>
                <a:spcPts val="75"/>
              </a:spcBef>
            </a:pPr>
            <a:r>
              <a:rPr sz="713" spc="-38">
                <a:solidFill>
                  <a:srgbClr val="878787"/>
                </a:solidFill>
                <a:latin typeface="Arial"/>
                <a:cs typeface="Arial"/>
              </a:rPr>
              <a:t>2</a:t>
            </a:r>
            <a:endParaRPr sz="713">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E6FF92-9426-7258-9A87-976CC0A6C810}"/>
              </a:ext>
            </a:extLst>
          </p:cNvPr>
          <p:cNvSpPr>
            <a:spLocks noGrp="1"/>
          </p:cNvSpPr>
          <p:nvPr>
            <p:ph type="title"/>
          </p:nvPr>
        </p:nvSpPr>
        <p:spPr/>
        <p:txBody>
          <a:bodyPr/>
          <a:lstStyle/>
          <a:p>
            <a:r>
              <a:rPr lang="en-US" sz="4000" b="1">
                <a:ea typeface="Calibri"/>
                <a:cs typeface="Calibri"/>
              </a:rPr>
              <a:t>METHODOLOGY-[10]</a:t>
            </a:r>
            <a:endParaRPr lang="en-US"/>
          </a:p>
        </p:txBody>
      </p:sp>
      <p:sp>
        <p:nvSpPr>
          <p:cNvPr id="4" name="Content Placeholder 3">
            <a:extLst>
              <a:ext uri="{FF2B5EF4-FFF2-40B4-BE49-F238E27FC236}">
                <a16:creationId xmlns:a16="http://schemas.microsoft.com/office/drawing/2014/main" id="{D487BCB0-8235-B995-7DC9-C12432403D3E}"/>
              </a:ext>
            </a:extLst>
          </p:cNvPr>
          <p:cNvSpPr>
            <a:spLocks noGrp="1"/>
          </p:cNvSpPr>
          <p:nvPr>
            <p:ph idx="1"/>
          </p:nvPr>
        </p:nvSpPr>
        <p:spPr/>
        <p:txBody>
          <a:bodyPr/>
          <a:lstStyle/>
          <a:p>
            <a:pPr marL="0" indent="0">
              <a:buNone/>
            </a:pPr>
            <a:r>
              <a:rPr lang="en-US">
                <a:ea typeface="Calibri"/>
                <a:cs typeface="Calibri"/>
              </a:rPr>
              <a:t>T</a:t>
            </a:r>
            <a:r>
              <a:rPr lang="en-US" sz="2800">
                <a:ea typeface="Calibri"/>
                <a:cs typeface="Calibri"/>
              </a:rPr>
              <a:t>he main components of Yolov5 model are:</a:t>
            </a:r>
          </a:p>
          <a:p>
            <a:r>
              <a:rPr lang="en-US" sz="2800" b="1">
                <a:ea typeface="Calibri"/>
                <a:cs typeface="Calibri"/>
              </a:rPr>
              <a:t>Backbone: </a:t>
            </a:r>
            <a:r>
              <a:rPr lang="en-US" sz="2800">
                <a:ea typeface="Calibri"/>
                <a:cs typeface="Calibri"/>
              </a:rPr>
              <a:t>CSPDarknet53 for feature extraction.</a:t>
            </a:r>
          </a:p>
          <a:p>
            <a:r>
              <a:rPr lang="en-US" sz="2800" b="1">
                <a:ea typeface="Calibri"/>
                <a:cs typeface="Calibri"/>
              </a:rPr>
              <a:t>Neck: </a:t>
            </a:r>
            <a:r>
              <a:rPr lang="en-US" sz="2800">
                <a:ea typeface="Calibri"/>
                <a:cs typeface="Calibri"/>
              </a:rPr>
              <a:t>Uses SPPF &amp; PANet for better feature fusion.</a:t>
            </a:r>
          </a:p>
          <a:p>
            <a:r>
              <a:rPr lang="en-US" sz="2800" b="1">
                <a:ea typeface="Calibri"/>
                <a:cs typeface="Calibri"/>
              </a:rPr>
              <a:t>Head: </a:t>
            </a:r>
            <a:r>
              <a:rPr lang="en-US" sz="2800">
                <a:ea typeface="Calibri"/>
                <a:cs typeface="Calibri"/>
              </a:rPr>
              <a:t> YOLOv3-style detection head for final prediction.</a:t>
            </a:r>
          </a:p>
          <a:p>
            <a:pPr marL="0" indent="0">
              <a:buNone/>
            </a:pPr>
            <a:endParaRPr lang="en-US">
              <a:ea typeface="Calibri"/>
              <a:cs typeface="Calibri"/>
            </a:endParaRPr>
          </a:p>
          <a:p>
            <a:pPr marL="0" indent="0">
              <a:buNone/>
            </a:pPr>
            <a:endParaRPr lang="en-US">
              <a:ea typeface="Calibri"/>
              <a:cs typeface="Calibri"/>
            </a:endParaRPr>
          </a:p>
        </p:txBody>
      </p:sp>
    </p:spTree>
    <p:extLst>
      <p:ext uri="{BB962C8B-B14F-4D97-AF65-F5344CB8AC3E}">
        <p14:creationId xmlns:p14="http://schemas.microsoft.com/office/powerpoint/2010/main" val="79275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32B92-C689-E109-06BA-78D6923201CA}"/>
              </a:ext>
            </a:extLst>
          </p:cNvPr>
          <p:cNvSpPr>
            <a:spLocks noGrp="1"/>
          </p:cNvSpPr>
          <p:nvPr>
            <p:ph type="title"/>
          </p:nvPr>
        </p:nvSpPr>
        <p:spPr/>
        <p:txBody>
          <a:bodyPr/>
          <a:lstStyle/>
          <a:p>
            <a:r>
              <a:rPr lang="en-US" sz="4000" b="1">
                <a:ea typeface="Calibri"/>
                <a:cs typeface="Calibri"/>
              </a:rPr>
              <a:t>METHODOLOGY-[11]</a:t>
            </a:r>
            <a:endParaRPr lang="en-US" sz="4000">
              <a:ea typeface="Calibri"/>
              <a:cs typeface="Calibri"/>
            </a:endParaRPr>
          </a:p>
        </p:txBody>
      </p:sp>
      <p:sp>
        <p:nvSpPr>
          <p:cNvPr id="3" name="Content Placeholder 2">
            <a:extLst>
              <a:ext uri="{FF2B5EF4-FFF2-40B4-BE49-F238E27FC236}">
                <a16:creationId xmlns:a16="http://schemas.microsoft.com/office/drawing/2014/main" id="{1C364FB3-54A4-C9C9-5470-7936AA77327E}"/>
              </a:ext>
            </a:extLst>
          </p:cNvPr>
          <p:cNvSpPr>
            <a:spLocks noGrp="1"/>
          </p:cNvSpPr>
          <p:nvPr>
            <p:ph idx="1"/>
          </p:nvPr>
        </p:nvSpPr>
        <p:spPr/>
        <p:txBody>
          <a:bodyPr/>
          <a:lstStyle/>
          <a:p>
            <a:pPr marL="0" indent="0">
              <a:buNone/>
            </a:pPr>
            <a:r>
              <a:rPr lang="en-US" sz="2800">
                <a:ea typeface="Calibri"/>
                <a:cs typeface="Calibri"/>
              </a:rPr>
              <a:t>There are key layers in Yolov5:</a:t>
            </a:r>
          </a:p>
          <a:p>
            <a:pPr marL="457200" indent="-457200"/>
            <a:r>
              <a:rPr lang="en-US" sz="2800" b="1">
                <a:ea typeface="Calibri"/>
                <a:cs typeface="Calibri"/>
              </a:rPr>
              <a:t>CONV Layer</a:t>
            </a:r>
            <a:r>
              <a:rPr lang="en-US" sz="2800">
                <a:ea typeface="Calibri"/>
                <a:cs typeface="Calibri"/>
              </a:rPr>
              <a:t>: Uses Conv2D + Batch Normalization + </a:t>
            </a:r>
            <a:r>
              <a:rPr lang="en-US" sz="2800" err="1">
                <a:ea typeface="Calibri"/>
                <a:cs typeface="Calibri"/>
              </a:rPr>
              <a:t>SiLU</a:t>
            </a:r>
            <a:r>
              <a:rPr lang="en-US" sz="2800">
                <a:ea typeface="Calibri"/>
                <a:cs typeface="Calibri"/>
              </a:rPr>
              <a:t> activation for better learning.</a:t>
            </a:r>
          </a:p>
          <a:p>
            <a:pPr marL="457200" indent="-457200"/>
            <a:r>
              <a:rPr lang="en-US" sz="2800" b="1" err="1">
                <a:ea typeface="Calibri"/>
                <a:cs typeface="Calibri"/>
              </a:rPr>
              <a:t>CSPBottleneck</a:t>
            </a:r>
            <a:r>
              <a:rPr lang="en-US" sz="2800" b="1">
                <a:ea typeface="Calibri"/>
                <a:cs typeface="Calibri"/>
              </a:rPr>
              <a:t> (C3) Layer: </a:t>
            </a:r>
            <a:r>
              <a:rPr lang="en-US" sz="2800">
                <a:ea typeface="Calibri"/>
                <a:cs typeface="Calibri"/>
              </a:rPr>
              <a:t>Improves accuracy and reduces redundant gradient flow using </a:t>
            </a:r>
            <a:r>
              <a:rPr lang="en-US" sz="2800" err="1">
                <a:ea typeface="Calibri"/>
                <a:cs typeface="Calibri"/>
              </a:rPr>
              <a:t>CSPNet</a:t>
            </a:r>
            <a:r>
              <a:rPr lang="en-US" sz="2800">
                <a:ea typeface="Calibri"/>
                <a:cs typeface="Calibri"/>
              </a:rPr>
              <a:t>.</a:t>
            </a:r>
          </a:p>
          <a:p>
            <a:r>
              <a:rPr lang="en-US" sz="2800" b="1">
                <a:ea typeface="Calibri"/>
                <a:cs typeface="Calibri"/>
              </a:rPr>
              <a:t> SPP-Fast (SPPF) Layer</a:t>
            </a:r>
            <a:r>
              <a:rPr lang="en-US" sz="2800">
                <a:ea typeface="Calibri"/>
                <a:cs typeface="Calibri"/>
              </a:rPr>
              <a:t>: Extracts important spatial information, useful for detecting blurred objects.</a:t>
            </a:r>
          </a:p>
          <a:p>
            <a:pPr marL="0" indent="0">
              <a:buNone/>
            </a:pPr>
            <a:endParaRPr lang="en-US" sz="2800">
              <a:ea typeface="Calibri"/>
              <a:cs typeface="Calibri"/>
            </a:endParaRPr>
          </a:p>
          <a:p>
            <a:pPr marL="457200" indent="-457200">
              <a:buChar char="•"/>
            </a:pPr>
            <a:endParaRPr lang="en-US" sz="2800">
              <a:ea typeface="Calibri"/>
              <a:cs typeface="Calibri"/>
            </a:endParaRPr>
          </a:p>
          <a:p>
            <a:pPr lvl="1">
              <a:buChar char="•"/>
            </a:pPr>
            <a:endParaRPr lang="en-US" sz="1400" b="1">
              <a:ea typeface="Calibri"/>
              <a:cs typeface="Calibri"/>
            </a:endParaRPr>
          </a:p>
          <a:p>
            <a:pPr marL="0" indent="0">
              <a:buNone/>
            </a:pPr>
            <a:r>
              <a:rPr lang="en-US" sz="1800">
                <a:ea typeface="Calibri"/>
                <a:cs typeface="Calibri"/>
              </a:rPr>
              <a:t>  </a:t>
            </a:r>
          </a:p>
        </p:txBody>
      </p:sp>
    </p:spTree>
    <p:extLst>
      <p:ext uri="{BB962C8B-B14F-4D97-AF65-F5344CB8AC3E}">
        <p14:creationId xmlns:p14="http://schemas.microsoft.com/office/powerpoint/2010/main" val="3569966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C3814-0341-50B8-831D-6B70407B8451}"/>
              </a:ext>
            </a:extLst>
          </p:cNvPr>
          <p:cNvSpPr>
            <a:spLocks noGrp="1"/>
          </p:cNvSpPr>
          <p:nvPr>
            <p:ph type="title"/>
          </p:nvPr>
        </p:nvSpPr>
        <p:spPr/>
        <p:txBody>
          <a:bodyPr/>
          <a:lstStyle/>
          <a:p>
            <a:r>
              <a:rPr lang="en-US" sz="4000" b="1">
                <a:ea typeface="Calibri"/>
                <a:cs typeface="Calibri"/>
              </a:rPr>
              <a:t>METHODOLOGY-[12]</a:t>
            </a:r>
            <a:br>
              <a:rPr lang="en-US" sz="4000" b="1">
                <a:ea typeface="Calibri"/>
                <a:cs typeface="Calibri"/>
              </a:rPr>
            </a:br>
            <a:r>
              <a:rPr lang="en-US" sz="4000" b="1" err="1">
                <a:ea typeface="Calibri"/>
                <a:cs typeface="Calibri"/>
              </a:rPr>
              <a:t>CSPBottleneck</a:t>
            </a:r>
            <a:r>
              <a:rPr lang="en-US" sz="4000" b="1">
                <a:ea typeface="Calibri"/>
                <a:cs typeface="Calibri"/>
              </a:rPr>
              <a:t>(C3) Layer Architecture</a:t>
            </a:r>
            <a:endParaRPr lang="en-US" b="1"/>
          </a:p>
        </p:txBody>
      </p:sp>
      <p:pic>
        <p:nvPicPr>
          <p:cNvPr id="5" name="Picture 4" descr="A diagram of a flowchart&#10;&#10;AI-generated content may be incorrect.">
            <a:extLst>
              <a:ext uri="{FF2B5EF4-FFF2-40B4-BE49-F238E27FC236}">
                <a16:creationId xmlns:a16="http://schemas.microsoft.com/office/drawing/2014/main" id="{063AF1FA-8BF7-55FB-B75B-E2EC4EC44166}"/>
              </a:ext>
            </a:extLst>
          </p:cNvPr>
          <p:cNvPicPr>
            <a:picLocks noChangeAspect="1"/>
          </p:cNvPicPr>
          <p:nvPr/>
        </p:nvPicPr>
        <p:blipFill>
          <a:blip r:embed="rId2"/>
          <a:stretch>
            <a:fillRect/>
          </a:stretch>
        </p:blipFill>
        <p:spPr>
          <a:xfrm>
            <a:off x="295275" y="1606520"/>
            <a:ext cx="8553450" cy="4810125"/>
          </a:xfrm>
          <a:prstGeom prst="rect">
            <a:avLst/>
          </a:prstGeom>
        </p:spPr>
      </p:pic>
    </p:spTree>
    <p:extLst>
      <p:ext uri="{BB962C8B-B14F-4D97-AF65-F5344CB8AC3E}">
        <p14:creationId xmlns:p14="http://schemas.microsoft.com/office/powerpoint/2010/main" val="170904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algorithm&#10;&#10;AI-generated content may be incorrect.">
            <a:extLst>
              <a:ext uri="{FF2B5EF4-FFF2-40B4-BE49-F238E27FC236}">
                <a16:creationId xmlns:a16="http://schemas.microsoft.com/office/drawing/2014/main" id="{94C79BC5-8917-8AF3-A542-1A6880DF2393}"/>
              </a:ext>
            </a:extLst>
          </p:cNvPr>
          <p:cNvPicPr>
            <a:picLocks noChangeAspect="1"/>
          </p:cNvPicPr>
          <p:nvPr/>
        </p:nvPicPr>
        <p:blipFill>
          <a:blip r:embed="rId2"/>
          <a:stretch>
            <a:fillRect/>
          </a:stretch>
        </p:blipFill>
        <p:spPr>
          <a:xfrm>
            <a:off x="742865" y="2201230"/>
            <a:ext cx="7305675" cy="3771900"/>
          </a:xfrm>
          <a:prstGeom prst="rect">
            <a:avLst/>
          </a:prstGeom>
        </p:spPr>
      </p:pic>
      <p:sp>
        <p:nvSpPr>
          <p:cNvPr id="5" name="Title 4">
            <a:extLst>
              <a:ext uri="{FF2B5EF4-FFF2-40B4-BE49-F238E27FC236}">
                <a16:creationId xmlns:a16="http://schemas.microsoft.com/office/drawing/2014/main" id="{CBFC4ECD-987E-5D17-E7B1-79AC4B450E1D}"/>
              </a:ext>
            </a:extLst>
          </p:cNvPr>
          <p:cNvSpPr>
            <a:spLocks noGrp="1"/>
          </p:cNvSpPr>
          <p:nvPr>
            <p:ph type="title"/>
          </p:nvPr>
        </p:nvSpPr>
        <p:spPr/>
        <p:txBody>
          <a:bodyPr/>
          <a:lstStyle/>
          <a:p>
            <a:r>
              <a:rPr lang="en-US" sz="4000" b="1">
                <a:ea typeface="Calibri"/>
                <a:cs typeface="Calibri"/>
              </a:rPr>
              <a:t>METHODOLOGY-[13]</a:t>
            </a:r>
            <a:br>
              <a:rPr lang="en-US" sz="4000" b="1">
                <a:ea typeface="Calibri"/>
                <a:cs typeface="Calibri"/>
              </a:rPr>
            </a:br>
            <a:r>
              <a:rPr lang="en-US" sz="4000" b="1">
                <a:ea typeface="Calibri"/>
                <a:cs typeface="Calibri"/>
              </a:rPr>
              <a:t>SPPF Layer Architecture</a:t>
            </a:r>
          </a:p>
        </p:txBody>
      </p:sp>
    </p:spTree>
    <p:extLst>
      <p:ext uri="{BB962C8B-B14F-4D97-AF65-F5344CB8AC3E}">
        <p14:creationId xmlns:p14="http://schemas.microsoft.com/office/powerpoint/2010/main" val="4012576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6118-1F71-4E9C-C201-B6E9C53497EE}"/>
              </a:ext>
            </a:extLst>
          </p:cNvPr>
          <p:cNvSpPr>
            <a:spLocks noGrp="1"/>
          </p:cNvSpPr>
          <p:nvPr>
            <p:ph type="title"/>
          </p:nvPr>
        </p:nvSpPr>
        <p:spPr/>
        <p:txBody>
          <a:bodyPr/>
          <a:lstStyle/>
          <a:p>
            <a:r>
              <a:rPr lang="en-US" sz="4000" b="1" dirty="0">
                <a:ea typeface="Calibri"/>
                <a:cs typeface="Calibri"/>
              </a:rPr>
              <a:t>METHODOLOGY-[14]</a:t>
            </a:r>
            <a:br>
              <a:rPr lang="en-US" sz="4000" b="1" dirty="0">
                <a:ea typeface="Calibri"/>
                <a:cs typeface="Calibri"/>
              </a:rPr>
            </a:br>
            <a:r>
              <a:rPr lang="en-US" sz="4000" b="1" dirty="0" err="1">
                <a:ea typeface="Calibri"/>
                <a:cs typeface="Calibri"/>
              </a:rPr>
              <a:t>Softmax</a:t>
            </a:r>
            <a:r>
              <a:rPr lang="en-US" sz="4000" b="1" dirty="0">
                <a:ea typeface="Calibri"/>
                <a:cs typeface="Calibri"/>
              </a:rPr>
              <a:t> Activation Function</a:t>
            </a:r>
          </a:p>
        </p:txBody>
      </p:sp>
      <p:sp>
        <p:nvSpPr>
          <p:cNvPr id="3" name="Content Placeholder 2">
            <a:extLst>
              <a:ext uri="{FF2B5EF4-FFF2-40B4-BE49-F238E27FC236}">
                <a16:creationId xmlns:a16="http://schemas.microsoft.com/office/drawing/2014/main" id="{C42236BF-FC49-14F1-7F9E-3F15E2DD320B}"/>
              </a:ext>
            </a:extLst>
          </p:cNvPr>
          <p:cNvSpPr>
            <a:spLocks noGrp="1"/>
          </p:cNvSpPr>
          <p:nvPr>
            <p:ph idx="1"/>
          </p:nvPr>
        </p:nvSpPr>
        <p:spPr/>
        <p:txBody>
          <a:bodyPr/>
          <a:lstStyle/>
          <a:p>
            <a:r>
              <a:rPr lang="en-US" sz="2800" dirty="0">
                <a:ea typeface="Calibri"/>
                <a:cs typeface="Calibri"/>
              </a:rPr>
              <a:t>We use </a:t>
            </a:r>
            <a:r>
              <a:rPr lang="en-US" sz="2800" err="1">
                <a:ea typeface="Calibri"/>
                <a:cs typeface="Calibri"/>
              </a:rPr>
              <a:t>softmax</a:t>
            </a:r>
            <a:r>
              <a:rPr lang="en-US" sz="2800" dirty="0">
                <a:ea typeface="Calibri"/>
                <a:cs typeface="Calibri"/>
              </a:rPr>
              <a:t> activation function in output layer so that the our output ranges from 0 to 1 as probabilities with their sum as 1,which is helpful for multiclass classification task.</a:t>
            </a:r>
          </a:p>
          <a:p>
            <a:r>
              <a:rPr lang="en-US" sz="2800" dirty="0">
                <a:ea typeface="Calibri"/>
                <a:cs typeface="Calibri"/>
              </a:rPr>
              <a:t>The </a:t>
            </a:r>
            <a:r>
              <a:rPr lang="en-US" sz="2800" dirty="0" err="1">
                <a:ea typeface="Calibri"/>
                <a:cs typeface="Calibri"/>
              </a:rPr>
              <a:t>softmax</a:t>
            </a:r>
            <a:r>
              <a:rPr lang="en-US" sz="2800" dirty="0">
                <a:ea typeface="Calibri"/>
                <a:cs typeface="Calibri"/>
              </a:rPr>
              <a:t> function is defined as:</a:t>
            </a:r>
          </a:p>
        </p:txBody>
      </p:sp>
      <p:pic>
        <p:nvPicPr>
          <p:cNvPr id="4" name="Picture 3" descr="A mathematical equation with numbers and symbols&#10;&#10;AI-generated content may be incorrect.">
            <a:extLst>
              <a:ext uri="{FF2B5EF4-FFF2-40B4-BE49-F238E27FC236}">
                <a16:creationId xmlns:a16="http://schemas.microsoft.com/office/drawing/2014/main" id="{B44E969B-BF74-A40B-E0D0-7F498A65C969}"/>
              </a:ext>
            </a:extLst>
          </p:cNvPr>
          <p:cNvPicPr>
            <a:picLocks noChangeAspect="1"/>
          </p:cNvPicPr>
          <p:nvPr/>
        </p:nvPicPr>
        <p:blipFill>
          <a:blip r:embed="rId2"/>
          <a:stretch>
            <a:fillRect/>
          </a:stretch>
        </p:blipFill>
        <p:spPr>
          <a:xfrm>
            <a:off x="3429000" y="4180577"/>
            <a:ext cx="2817962" cy="1257300"/>
          </a:xfrm>
          <a:prstGeom prst="rect">
            <a:avLst/>
          </a:prstGeom>
        </p:spPr>
      </p:pic>
      <p:sp>
        <p:nvSpPr>
          <p:cNvPr id="6" name="TextBox 5">
            <a:extLst>
              <a:ext uri="{FF2B5EF4-FFF2-40B4-BE49-F238E27FC236}">
                <a16:creationId xmlns:a16="http://schemas.microsoft.com/office/drawing/2014/main" id="{67A6F14B-3823-B42C-F5D1-BA6EA542F4A7}"/>
              </a:ext>
            </a:extLst>
          </p:cNvPr>
          <p:cNvSpPr txBox="1"/>
          <p:nvPr/>
        </p:nvSpPr>
        <p:spPr>
          <a:xfrm>
            <a:off x="415636" y="5818909"/>
            <a:ext cx="86324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where, z is the vector of raw outputs from the neural network and e = 2.718</a:t>
            </a:r>
            <a:endParaRPr lang="en-US" sz="2800" dirty="0">
              <a:latin typeface="Calibri"/>
            </a:endParaRPr>
          </a:p>
        </p:txBody>
      </p:sp>
    </p:spTree>
    <p:extLst>
      <p:ext uri="{BB962C8B-B14F-4D97-AF65-F5344CB8AC3E}">
        <p14:creationId xmlns:p14="http://schemas.microsoft.com/office/powerpoint/2010/main" val="39074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95A3-FBF0-25A9-77DD-161FBFB899D1}"/>
              </a:ext>
            </a:extLst>
          </p:cNvPr>
          <p:cNvSpPr>
            <a:spLocks noGrp="1"/>
          </p:cNvSpPr>
          <p:nvPr>
            <p:ph type="title"/>
          </p:nvPr>
        </p:nvSpPr>
        <p:spPr/>
        <p:txBody>
          <a:bodyPr/>
          <a:lstStyle/>
          <a:p>
            <a:r>
              <a:rPr lang="en-US" sz="4000" b="1" dirty="0">
                <a:ea typeface="Calibri"/>
                <a:cs typeface="Calibri"/>
              </a:rPr>
              <a:t>METHODOLOGY-[15]</a:t>
            </a:r>
            <a:br>
              <a:rPr lang="en-US" sz="4000" b="1" dirty="0">
                <a:ea typeface="Calibri"/>
                <a:cs typeface="Calibri"/>
              </a:rPr>
            </a:br>
            <a:r>
              <a:rPr lang="en-US" sz="4000" b="1" dirty="0" err="1">
                <a:ea typeface="Calibri"/>
                <a:cs typeface="Calibri"/>
              </a:rPr>
              <a:t>Softmax</a:t>
            </a:r>
            <a:r>
              <a:rPr lang="en-US" sz="4000" b="1" dirty="0">
                <a:ea typeface="Calibri"/>
                <a:cs typeface="Calibri"/>
              </a:rPr>
              <a:t> Activation Function-[2]</a:t>
            </a:r>
          </a:p>
        </p:txBody>
      </p:sp>
      <p:pic>
        <p:nvPicPr>
          <p:cNvPr id="4" name="Content Placeholder 3" descr="A graph of a function&#10;&#10;AI-generated content may be incorrect.">
            <a:extLst>
              <a:ext uri="{FF2B5EF4-FFF2-40B4-BE49-F238E27FC236}">
                <a16:creationId xmlns:a16="http://schemas.microsoft.com/office/drawing/2014/main" id="{F20000FC-4A00-F725-D330-E1EDB9AC0B0B}"/>
              </a:ext>
            </a:extLst>
          </p:cNvPr>
          <p:cNvPicPr>
            <a:picLocks noGrp="1" noChangeAspect="1"/>
          </p:cNvPicPr>
          <p:nvPr>
            <p:ph idx="1"/>
          </p:nvPr>
        </p:nvPicPr>
        <p:blipFill>
          <a:blip r:embed="rId2"/>
          <a:stretch>
            <a:fillRect/>
          </a:stretch>
        </p:blipFill>
        <p:spPr>
          <a:xfrm>
            <a:off x="1742476" y="2276880"/>
            <a:ext cx="5147496" cy="3076687"/>
          </a:xfrm>
        </p:spPr>
      </p:pic>
    </p:spTree>
    <p:extLst>
      <p:ext uri="{BB962C8B-B14F-4D97-AF65-F5344CB8AC3E}">
        <p14:creationId xmlns:p14="http://schemas.microsoft.com/office/powerpoint/2010/main" val="3158406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C9882E-ACD5-A634-1CA9-C4878E8CB4CA}"/>
              </a:ext>
            </a:extLst>
          </p:cNvPr>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ctr" defTabSz="457200" rtl="0" eaLnBrk="0" fontAlgn="base">
              <a:spcBef>
                <a:spcPct val="0"/>
              </a:spcBef>
              <a:spcAft>
                <a:spcPct val="0"/>
              </a:spcAft>
              <a:defRPr lang="en-US" sz="4400" kern="1200">
                <a:solidFill>
                  <a:srgbClr val="000000"/>
                </a:solidFill>
                <a:latin typeface="Calibri"/>
              </a:defRPr>
            </a:lvl1pPr>
            <a:lvl2pPr algn="ctr" defTabSz="457200" rtl="0" eaLnBrk="0" fontAlgn="base">
              <a:spcBef>
                <a:spcPct val="0"/>
              </a:spcBef>
              <a:spcAft>
                <a:spcPct val="0"/>
              </a:spcAft>
              <a:defRPr sz="4400">
                <a:solidFill>
                  <a:srgbClr val="000000"/>
                </a:solidFill>
                <a:latin typeface="Calibri" panose="020F0502020204030204" pitchFamily="34" charset="0"/>
              </a:defRPr>
            </a:lvl2pPr>
            <a:lvl3pPr algn="ctr" defTabSz="457200" rtl="0" eaLnBrk="0" fontAlgn="base">
              <a:spcBef>
                <a:spcPct val="0"/>
              </a:spcBef>
              <a:spcAft>
                <a:spcPct val="0"/>
              </a:spcAft>
              <a:defRPr sz="4400">
                <a:solidFill>
                  <a:srgbClr val="000000"/>
                </a:solidFill>
                <a:latin typeface="Calibri" panose="020F0502020204030204" pitchFamily="34" charset="0"/>
              </a:defRPr>
            </a:lvl3pPr>
            <a:lvl4pPr algn="ctr" defTabSz="457200" rtl="0" eaLnBrk="0" fontAlgn="base">
              <a:spcBef>
                <a:spcPct val="0"/>
              </a:spcBef>
              <a:spcAft>
                <a:spcPct val="0"/>
              </a:spcAft>
              <a:defRPr sz="4400">
                <a:solidFill>
                  <a:srgbClr val="000000"/>
                </a:solidFill>
                <a:latin typeface="Calibri" panose="020F0502020204030204" pitchFamily="34" charset="0"/>
              </a:defRPr>
            </a:lvl4pPr>
            <a:lvl5pPr algn="ctr" defTabSz="457200" rtl="0" eaLnBrk="0" fontAlgn="base">
              <a:spcBef>
                <a:spcPct val="0"/>
              </a:spcBef>
              <a:spcAft>
                <a:spcPct val="0"/>
              </a:spcAft>
              <a:defRPr sz="4400">
                <a:solidFill>
                  <a:srgbClr val="000000"/>
                </a:solidFill>
                <a:latin typeface="Calibri" panose="020F0502020204030204" pitchFamily="34" charset="0"/>
              </a:defRPr>
            </a:lvl5pPr>
            <a:lvl6pPr marL="457200" algn="ctr" defTabSz="457200" rtl="0" eaLnBrk="0" fontAlgn="base">
              <a:spcBef>
                <a:spcPct val="0"/>
              </a:spcBef>
              <a:spcAft>
                <a:spcPct val="0"/>
              </a:spcAft>
              <a:defRPr sz="4400">
                <a:solidFill>
                  <a:srgbClr val="000000"/>
                </a:solidFill>
                <a:latin typeface="Calibri" panose="020F0502020204030204" pitchFamily="34" charset="0"/>
              </a:defRPr>
            </a:lvl6pPr>
            <a:lvl7pPr marL="914400" algn="ctr" defTabSz="457200" rtl="0" eaLnBrk="0" fontAlgn="base">
              <a:spcBef>
                <a:spcPct val="0"/>
              </a:spcBef>
              <a:spcAft>
                <a:spcPct val="0"/>
              </a:spcAft>
              <a:defRPr sz="4400">
                <a:solidFill>
                  <a:srgbClr val="000000"/>
                </a:solidFill>
                <a:latin typeface="Calibri" panose="020F0502020204030204" pitchFamily="34" charset="0"/>
              </a:defRPr>
            </a:lvl7pPr>
            <a:lvl8pPr marL="1371600" algn="ctr" defTabSz="457200" rtl="0" eaLnBrk="0" fontAlgn="base">
              <a:spcBef>
                <a:spcPct val="0"/>
              </a:spcBef>
              <a:spcAft>
                <a:spcPct val="0"/>
              </a:spcAft>
              <a:defRPr sz="4400">
                <a:solidFill>
                  <a:srgbClr val="000000"/>
                </a:solidFill>
                <a:latin typeface="Calibri" panose="020F0502020204030204" pitchFamily="34" charset="0"/>
              </a:defRPr>
            </a:lvl8pPr>
            <a:lvl9pPr marL="1828800" algn="ctr" defTabSz="457200" rtl="0" eaLnBrk="0" fontAlgn="base">
              <a:spcBef>
                <a:spcPct val="0"/>
              </a:spcBef>
              <a:spcAft>
                <a:spcPct val="0"/>
              </a:spcAft>
              <a:defRPr sz="4400">
                <a:solidFill>
                  <a:srgbClr val="000000"/>
                </a:solidFill>
                <a:latin typeface="Calibri" panose="020F0502020204030204" pitchFamily="34" charset="0"/>
              </a:defRPr>
            </a:lvl9pPr>
          </a:lstStyle>
          <a:p>
            <a:pPr hangingPunct="1"/>
            <a:r>
              <a:rPr lang="en-US" sz="4000" b="1" dirty="0">
                <a:ea typeface="Calibri"/>
                <a:cs typeface="Calibri"/>
              </a:rPr>
              <a:t>METHODOLOGY-[16]</a:t>
            </a:r>
            <a:br>
              <a:rPr lang="en-US" sz="4000" b="1" dirty="0">
                <a:ea typeface="Calibri"/>
                <a:cs typeface="Calibri"/>
              </a:rPr>
            </a:br>
            <a:r>
              <a:rPr lang="en-US" sz="4000" b="1" dirty="0" err="1">
                <a:ea typeface="Calibri"/>
                <a:cs typeface="Calibri"/>
              </a:rPr>
              <a:t>SiLU</a:t>
            </a:r>
            <a:r>
              <a:rPr lang="en-US" sz="4000" b="1" dirty="0">
                <a:ea typeface="Calibri"/>
                <a:cs typeface="Calibri"/>
              </a:rPr>
              <a:t> Activation Function</a:t>
            </a:r>
          </a:p>
        </p:txBody>
      </p:sp>
      <p:pic>
        <p:nvPicPr>
          <p:cNvPr id="5" name="Picture 4" descr="A graph with a line&#10;&#10;AI-generated content may be incorrect.">
            <a:extLst>
              <a:ext uri="{FF2B5EF4-FFF2-40B4-BE49-F238E27FC236}">
                <a16:creationId xmlns:a16="http://schemas.microsoft.com/office/drawing/2014/main" id="{0AA9B18F-5100-480B-383C-6190CEBE2EF4}"/>
              </a:ext>
            </a:extLst>
          </p:cNvPr>
          <p:cNvPicPr>
            <a:picLocks noChangeAspect="1"/>
          </p:cNvPicPr>
          <p:nvPr/>
        </p:nvPicPr>
        <p:blipFill>
          <a:blip r:embed="rId2"/>
          <a:stretch>
            <a:fillRect/>
          </a:stretch>
        </p:blipFill>
        <p:spPr>
          <a:xfrm>
            <a:off x="2753754" y="3431575"/>
            <a:ext cx="3636491" cy="3228204"/>
          </a:xfrm>
          <a:prstGeom prst="rect">
            <a:avLst/>
          </a:prstGeom>
        </p:spPr>
      </p:pic>
      <p:sp>
        <p:nvSpPr>
          <p:cNvPr id="6" name="TextBox 5">
            <a:extLst>
              <a:ext uri="{FF2B5EF4-FFF2-40B4-BE49-F238E27FC236}">
                <a16:creationId xmlns:a16="http://schemas.microsoft.com/office/drawing/2014/main" id="{BD378243-E437-1C40-3E4E-7D17E46D029B}"/>
              </a:ext>
            </a:extLst>
          </p:cNvPr>
          <p:cNvSpPr txBox="1"/>
          <p:nvPr/>
        </p:nvSpPr>
        <p:spPr>
          <a:xfrm>
            <a:off x="461319" y="1882346"/>
            <a:ext cx="853028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Calibri"/>
                <a:ea typeface="Calibri"/>
                <a:cs typeface="Calibri"/>
              </a:rPr>
              <a:t>SiLU</a:t>
            </a:r>
            <a:r>
              <a:rPr lang="en-US" sz="2800">
                <a:latin typeface="Calibri"/>
                <a:ea typeface="Calibri"/>
                <a:cs typeface="Calibri"/>
              </a:rPr>
              <a:t> is an activation function defined as </a:t>
            </a:r>
            <a:r>
              <a:rPr lang="en-US" sz="2800" err="1">
                <a:latin typeface="Calibri"/>
                <a:ea typeface="Calibri"/>
                <a:cs typeface="Calibri"/>
              </a:rPr>
              <a:t>SiLU</a:t>
            </a:r>
            <a:r>
              <a:rPr lang="en-US" sz="2800">
                <a:latin typeface="Calibri"/>
                <a:ea typeface="Calibri"/>
                <a:cs typeface="Calibri"/>
              </a:rPr>
              <a:t>(z) = z × sigmoid(z), which helps neural networks learn smoothly by scaling inputs with the sigmoid function.</a:t>
            </a:r>
            <a:endParaRPr lang="en-US" sz="2800">
              <a:ea typeface="Calibri"/>
              <a:cs typeface="Calibri"/>
            </a:endParaRPr>
          </a:p>
        </p:txBody>
      </p:sp>
    </p:spTree>
    <p:extLst>
      <p:ext uri="{BB962C8B-B14F-4D97-AF65-F5344CB8AC3E}">
        <p14:creationId xmlns:p14="http://schemas.microsoft.com/office/powerpoint/2010/main" val="157164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0720D2A4-063C-7584-5B4F-CCE7D6B4F02F}"/>
              </a:ext>
            </a:extLst>
          </p:cNvPr>
          <p:cNvSpPr>
            <a:spLocks noChangeArrowheads="1"/>
          </p:cNvSpPr>
          <p:nvPr/>
        </p:nvSpPr>
        <p:spPr bwMode="auto">
          <a:xfrm>
            <a:off x="168275" y="230188"/>
            <a:ext cx="697427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b="1">
              <a:solidFill>
                <a:srgbClr val="000000"/>
              </a:solidFill>
            </a:endParaRPr>
          </a:p>
          <a:p>
            <a:pPr eaLnBrk="1" hangingPunct="1"/>
            <a:endParaRPr lang="en-GB" altLang="en-US" b="1">
              <a:solidFill>
                <a:srgbClr val="000000"/>
              </a:solidFill>
            </a:endParaRPr>
          </a:p>
          <a:p>
            <a:pPr eaLnBrk="1" hangingPunct="1"/>
            <a:r>
              <a:rPr lang="en-GB" altLang="en-US" sz="2800" b="1" dirty="0">
                <a:solidFill>
                  <a:srgbClr val="000000"/>
                </a:solidFill>
                <a:latin typeface="Calibri"/>
                <a:ea typeface="Calibri"/>
                <a:cs typeface="Calibri"/>
              </a:rPr>
              <a:t>YOLO Object Detection</a:t>
            </a:r>
            <a:r>
              <a:rPr lang="en-GB" altLang="en-US" sz="2800" dirty="0">
                <a:solidFill>
                  <a:srgbClr val="000000"/>
                </a:solidFill>
                <a:latin typeface="Calibri"/>
                <a:ea typeface="Calibri"/>
                <a:cs typeface="Calibri"/>
              </a:rPr>
              <a:t>: Identifies players, referees, and ball.</a:t>
            </a:r>
          </a:p>
        </p:txBody>
      </p:sp>
      <p:sp>
        <p:nvSpPr>
          <p:cNvPr id="16387" name="Rectangle 2">
            <a:extLst>
              <a:ext uri="{FF2B5EF4-FFF2-40B4-BE49-F238E27FC236}">
                <a16:creationId xmlns:a16="http://schemas.microsoft.com/office/drawing/2014/main" id="{404FE5BC-413D-44D5-3C89-FCC0E6CC2DEA}"/>
              </a:ext>
            </a:extLst>
          </p:cNvPr>
          <p:cNvSpPr>
            <a:spLocks noChangeArrowheads="1"/>
          </p:cNvSpPr>
          <p:nvPr/>
        </p:nvSpPr>
        <p:spPr bwMode="auto">
          <a:xfrm>
            <a:off x="2260607" y="0"/>
            <a:ext cx="47729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000" b="1" dirty="0">
                <a:solidFill>
                  <a:srgbClr val="000000"/>
                </a:solidFill>
                <a:latin typeface="Calibri"/>
                <a:ea typeface="Calibri"/>
                <a:cs typeface="Calibri"/>
              </a:rPr>
              <a:t>METHODOLOGY</a:t>
            </a:r>
            <a:r>
              <a:rPr lang="en-GB" altLang="en-US" sz="4000" dirty="0">
                <a:solidFill>
                  <a:srgbClr val="000000"/>
                </a:solidFill>
                <a:latin typeface="Calibri"/>
                <a:ea typeface="Calibri"/>
                <a:cs typeface="Calibri"/>
              </a:rPr>
              <a:t> [17]</a:t>
            </a:r>
            <a:endParaRPr lang="en-GB" altLang="en-US" sz="2400" b="1" dirty="0">
              <a:solidFill>
                <a:srgbClr val="000000"/>
              </a:solidFill>
              <a:ea typeface="Calibri"/>
              <a:cs typeface="Calibri"/>
            </a:endParaRPr>
          </a:p>
        </p:txBody>
      </p:sp>
      <p:pic>
        <p:nvPicPr>
          <p:cNvPr id="16388" name="Picture 3">
            <a:extLst>
              <a:ext uri="{FF2B5EF4-FFF2-40B4-BE49-F238E27FC236}">
                <a16:creationId xmlns:a16="http://schemas.microsoft.com/office/drawing/2014/main" id="{40FD4729-A0C0-D2A9-2EC9-316C86363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287463"/>
            <a:ext cx="88550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1355DBC4-AE10-97A5-00F1-62F00004D66F}"/>
              </a:ext>
            </a:extLst>
          </p:cNvPr>
          <p:cNvSpPr>
            <a:spLocks noChangeArrowheads="1"/>
          </p:cNvSpPr>
          <p:nvPr/>
        </p:nvSpPr>
        <p:spPr bwMode="auto">
          <a:xfrm>
            <a:off x="827947" y="2483965"/>
            <a:ext cx="74834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sz="2800">
                <a:solidFill>
                  <a:srgbClr val="000000"/>
                </a:solidFill>
                <a:latin typeface="Calibri"/>
                <a:ea typeface="Calibri"/>
                <a:cs typeface="Calibri"/>
              </a:rPr>
              <a:t>Byte Track is a tracking system that follows players across video frames, ensuring accurate tracking even when players are blocked or move quickly.</a:t>
            </a:r>
            <a:endParaRPr lang="en-US" sz="2800">
              <a:ea typeface="Calibri"/>
              <a:cs typeface="Calibri"/>
            </a:endParaRPr>
          </a:p>
          <a:p>
            <a:endParaRPr lang="en-GB" sz="2800">
              <a:solidFill>
                <a:srgbClr val="000000"/>
              </a:solidFill>
              <a:latin typeface="Calibri"/>
              <a:ea typeface="Calibri"/>
              <a:cs typeface="Calibri"/>
            </a:endParaRPr>
          </a:p>
          <a:p>
            <a:r>
              <a:rPr lang="en-GB" sz="2800">
                <a:solidFill>
                  <a:srgbClr val="000000"/>
                </a:solidFill>
                <a:latin typeface="Calibri"/>
                <a:ea typeface="Calibri"/>
                <a:cs typeface="Calibri"/>
              </a:rPr>
              <a:t>It effectively handles fast-paced environments by linking low-confidence detections across frames, providing reliable tracking in dynamic conditions.</a:t>
            </a:r>
            <a:endParaRPr lang="en-GB" sz="2800"/>
          </a:p>
          <a:p>
            <a:endParaRPr lang="en-GB" altLang="en-US" sz="2000" b="1">
              <a:solidFill>
                <a:srgbClr val="000000"/>
              </a:solidFill>
              <a:ea typeface="Calibri"/>
              <a:cs typeface="Calibri"/>
            </a:endParaRPr>
          </a:p>
        </p:txBody>
      </p:sp>
      <p:sp>
        <p:nvSpPr>
          <p:cNvPr id="17411" name="Rectangle 2">
            <a:extLst>
              <a:ext uri="{FF2B5EF4-FFF2-40B4-BE49-F238E27FC236}">
                <a16:creationId xmlns:a16="http://schemas.microsoft.com/office/drawing/2014/main" id="{6E7F5381-73A6-3595-1CDC-49ECF9583350}"/>
              </a:ext>
            </a:extLst>
          </p:cNvPr>
          <p:cNvSpPr>
            <a:spLocks noChangeArrowheads="1"/>
          </p:cNvSpPr>
          <p:nvPr/>
        </p:nvSpPr>
        <p:spPr bwMode="auto">
          <a:xfrm>
            <a:off x="2107084" y="0"/>
            <a:ext cx="49250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000" b="1" dirty="0">
                <a:solidFill>
                  <a:srgbClr val="000000"/>
                </a:solidFill>
                <a:latin typeface="Calibri"/>
                <a:ea typeface="Calibri"/>
                <a:cs typeface="Calibri"/>
              </a:rPr>
              <a:t>METHODOLOGY-[18]</a:t>
            </a:r>
            <a:endParaRPr lang="en-GB" altLang="en-US" sz="4000" dirty="0">
              <a:solidFill>
                <a:srgbClr val="000000"/>
              </a:solidFill>
              <a:ea typeface="Calibri" panose="020F0502020204030204" pitchFamily="34" charset="0"/>
              <a:cs typeface="Calibri" panose="020F0502020204030204" pitchFamily="34" charset="0"/>
            </a:endParaRPr>
          </a:p>
          <a:p>
            <a:pPr algn="ctr"/>
            <a:r>
              <a:rPr lang="en-GB" sz="4000" b="1" dirty="0">
                <a:solidFill>
                  <a:srgbClr val="000000"/>
                </a:solidFill>
                <a:latin typeface="Calibri"/>
                <a:ea typeface="Calibri"/>
                <a:cs typeface="Calibri"/>
              </a:rPr>
              <a:t>Byte Track </a:t>
            </a:r>
            <a:endParaRPr lang="en-GB" sz="4000" dirty="0">
              <a:latin typeface="Calibri"/>
              <a:ea typeface="Calibri"/>
              <a:cs typeface="Calibri"/>
            </a:endParaRPr>
          </a:p>
        </p:txBody>
      </p:sp>
      <p:sp>
        <p:nvSpPr>
          <p:cNvPr id="2" name="TextBox 1">
            <a:extLst>
              <a:ext uri="{FF2B5EF4-FFF2-40B4-BE49-F238E27FC236}">
                <a16:creationId xmlns:a16="http://schemas.microsoft.com/office/drawing/2014/main" id="{33E92904-4AA2-9FBC-99EF-D35CDB4B7377}"/>
              </a:ext>
            </a:extLst>
          </p:cNvPr>
          <p:cNvSpPr txBox="1"/>
          <p:nvPr/>
        </p:nvSpPr>
        <p:spPr>
          <a:xfrm>
            <a:off x="826459" y="1714480"/>
            <a:ext cx="4915930" cy="6583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alibri"/>
                <a:ea typeface="Calibri"/>
                <a:cs typeface="Segoe UI"/>
              </a:rPr>
              <a:t>​</a:t>
            </a:r>
          </a:p>
          <a:p>
            <a:pPr>
              <a:lnSpc>
                <a:spcPts val="1650"/>
              </a:lnSpc>
            </a:pPr>
            <a:r>
              <a:rPr lang="en-GB" sz="2800" b="1" dirty="0">
                <a:latin typeface="Calibri"/>
                <a:ea typeface="Calibri"/>
                <a:cs typeface="Segoe UI"/>
              </a:rPr>
              <a:t>What is Byte Track?​</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circles&#10;&#10;AI-generated content may be incorrect.">
            <a:extLst>
              <a:ext uri="{FF2B5EF4-FFF2-40B4-BE49-F238E27FC236}">
                <a16:creationId xmlns:a16="http://schemas.microsoft.com/office/drawing/2014/main" id="{C21CAB63-ABEF-516E-657C-4C36CC62DBB8}"/>
              </a:ext>
            </a:extLst>
          </p:cNvPr>
          <p:cNvPicPr>
            <a:picLocks noChangeAspect="1"/>
          </p:cNvPicPr>
          <p:nvPr/>
        </p:nvPicPr>
        <p:blipFill>
          <a:blip r:embed="rId2"/>
          <a:stretch>
            <a:fillRect/>
          </a:stretch>
        </p:blipFill>
        <p:spPr>
          <a:xfrm>
            <a:off x="1397828" y="1876651"/>
            <a:ext cx="6348342" cy="4689061"/>
          </a:xfrm>
          <a:prstGeom prst="rect">
            <a:avLst/>
          </a:prstGeom>
        </p:spPr>
      </p:pic>
      <p:sp>
        <p:nvSpPr>
          <p:cNvPr id="4" name="Rectangle 1">
            <a:extLst>
              <a:ext uri="{FF2B5EF4-FFF2-40B4-BE49-F238E27FC236}">
                <a16:creationId xmlns:a16="http://schemas.microsoft.com/office/drawing/2014/main" id="{C61483B2-5E47-AB95-C3E6-7094F02F1329}"/>
              </a:ext>
            </a:extLst>
          </p:cNvPr>
          <p:cNvSpPr>
            <a:spLocks noChangeArrowheads="1"/>
          </p:cNvSpPr>
          <p:nvPr/>
        </p:nvSpPr>
        <p:spPr bwMode="auto">
          <a:xfrm>
            <a:off x="486805" y="847813"/>
            <a:ext cx="7483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sz="2800">
              <a:solidFill>
                <a:srgbClr val="000000"/>
              </a:solidFill>
              <a:ea typeface="Calibri"/>
              <a:cs typeface="Calibri"/>
            </a:endParaRPr>
          </a:p>
          <a:p>
            <a:r>
              <a:rPr lang="en-GB" altLang="en-US" sz="2800">
                <a:solidFill>
                  <a:srgbClr val="000000"/>
                </a:solidFill>
                <a:latin typeface="Calibri"/>
                <a:ea typeface="Calibri"/>
                <a:cs typeface="Calibri"/>
              </a:rPr>
              <a:t>Why we selected Byte Track?</a:t>
            </a:r>
            <a:endParaRPr lang="en-GB" sz="2800">
              <a:ea typeface="Calibri"/>
              <a:cs typeface="Calibri"/>
            </a:endParaRPr>
          </a:p>
        </p:txBody>
      </p:sp>
      <p:sp>
        <p:nvSpPr>
          <p:cNvPr id="6" name="Rectangle 2">
            <a:extLst>
              <a:ext uri="{FF2B5EF4-FFF2-40B4-BE49-F238E27FC236}">
                <a16:creationId xmlns:a16="http://schemas.microsoft.com/office/drawing/2014/main" id="{BC254573-CFE5-790F-92F9-6B954A0B13C7}"/>
              </a:ext>
            </a:extLst>
          </p:cNvPr>
          <p:cNvSpPr>
            <a:spLocks noChangeArrowheads="1"/>
          </p:cNvSpPr>
          <p:nvPr/>
        </p:nvSpPr>
        <p:spPr bwMode="auto">
          <a:xfrm>
            <a:off x="2107084" y="0"/>
            <a:ext cx="49250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000" b="1" dirty="0">
                <a:solidFill>
                  <a:srgbClr val="000000"/>
                </a:solidFill>
                <a:latin typeface="Calibri"/>
                <a:ea typeface="Calibri"/>
                <a:cs typeface="Calibri"/>
              </a:rPr>
              <a:t>METHODOLOGY-</a:t>
            </a:r>
            <a:r>
              <a:rPr lang="en-GB" sz="4000" b="1" dirty="0">
                <a:solidFill>
                  <a:srgbClr val="000000"/>
                </a:solidFill>
                <a:latin typeface="Calibri"/>
                <a:ea typeface="Calibri"/>
                <a:cs typeface="Calibri"/>
              </a:rPr>
              <a:t>[19]</a:t>
            </a:r>
            <a:endParaRPr lang="en-GB" altLang="en-US" sz="4000" dirty="0">
              <a:solidFill>
                <a:srgbClr val="000000"/>
              </a:solidFill>
              <a:ea typeface="Calibri" panose="020F0502020204030204" pitchFamily="34" charset="0"/>
              <a:cs typeface="Calibri" panose="020F0502020204030204" pitchFamily="34" charset="0"/>
            </a:endParaRPr>
          </a:p>
          <a:p>
            <a:pPr algn="ctr"/>
            <a:r>
              <a:rPr lang="en-GB" sz="4000" b="1" dirty="0">
                <a:solidFill>
                  <a:srgbClr val="000000"/>
                </a:solidFill>
                <a:latin typeface="Calibri"/>
                <a:ea typeface="Calibri"/>
                <a:cs typeface="Calibri"/>
              </a:rPr>
              <a:t>Byte Track  -[2]</a:t>
            </a:r>
            <a:endParaRPr lang="en-GB" sz="4000" dirty="0">
              <a:latin typeface="Calibri"/>
              <a:ea typeface="Calibri"/>
              <a:cs typeface="Calibri"/>
            </a:endParaRPr>
          </a:p>
        </p:txBody>
      </p:sp>
    </p:spTree>
    <p:extLst>
      <p:ext uri="{BB962C8B-B14F-4D97-AF65-F5344CB8AC3E}">
        <p14:creationId xmlns:p14="http://schemas.microsoft.com/office/powerpoint/2010/main" val="219211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EE501E0E-0BED-7412-FBA1-2DD83483CCE8}"/>
              </a:ext>
            </a:extLst>
          </p:cNvPr>
          <p:cNvSpPr txBox="1">
            <a:spLocks noGrp="1" noChangeArrowheads="1"/>
          </p:cNvSpPr>
          <p:nvPr>
            <p:ph type="title"/>
          </p:nvPr>
        </p:nvSpPr>
        <p:spPr>
          <a:xfrm>
            <a:off x="457200" y="274638"/>
            <a:ext cx="8229600" cy="627062"/>
          </a:xfrm>
        </p:spPr>
        <p:txBody>
          <a:bodyPr/>
          <a:lstStyle/>
          <a:p>
            <a:pPr eaLnBrk="1"/>
            <a:r>
              <a:rPr lang="en-GB" altLang="en-US" sz="4000" b="1">
                <a:ea typeface="Calibri"/>
                <a:cs typeface="Calibri"/>
              </a:rPr>
              <a:t>INTRODUCTION</a:t>
            </a:r>
          </a:p>
        </p:txBody>
      </p:sp>
      <p:sp>
        <p:nvSpPr>
          <p:cNvPr id="4" name="Content Placeholder 3">
            <a:extLst>
              <a:ext uri="{FF2B5EF4-FFF2-40B4-BE49-F238E27FC236}">
                <a16:creationId xmlns:a16="http://schemas.microsoft.com/office/drawing/2014/main" id="{F82AE1CF-7397-0C4A-3180-987B3930370D}"/>
              </a:ext>
            </a:extLst>
          </p:cNvPr>
          <p:cNvSpPr>
            <a:spLocks noGrp="1"/>
          </p:cNvSpPr>
          <p:nvPr>
            <p:ph idx="1"/>
          </p:nvPr>
        </p:nvSpPr>
        <p:spPr>
          <a:xfrm>
            <a:off x="928540" y="904974"/>
            <a:ext cx="7970363" cy="1627221"/>
          </a:xfrm>
        </p:spPr>
        <p:txBody>
          <a:bodyPr/>
          <a:lstStyle/>
          <a:p>
            <a:pPr marL="0" indent="0">
              <a:buNone/>
            </a:pPr>
            <a:r>
              <a:rPr lang="en-US" sz="2800">
                <a:ea typeface="Calibri"/>
                <a:cs typeface="Calibri"/>
              </a:rPr>
              <a:t>Soccer Analysis is a web application that utilizes machine learning to track players, referees, and the ball while calculating player performance metrics using YOLO and </a:t>
            </a:r>
            <a:r>
              <a:rPr lang="en-US" sz="2800" err="1">
                <a:ea typeface="Calibri"/>
                <a:cs typeface="Calibri"/>
              </a:rPr>
              <a:t>ByteTrack</a:t>
            </a:r>
            <a:r>
              <a:rPr lang="en-US" sz="2800">
                <a:ea typeface="Calibri"/>
                <a:cs typeface="Calibri"/>
              </a:rPr>
              <a:t>, </a:t>
            </a:r>
            <a:r>
              <a:rPr lang="en-US" sz="2800">
                <a:ea typeface="Open Sans"/>
                <a:cs typeface="Open Sans"/>
              </a:rPr>
              <a:t>with a Flask-based interface for user interaction.</a:t>
            </a:r>
            <a:endParaRPr lang="en-US" sz="2800"/>
          </a:p>
        </p:txBody>
      </p:sp>
      <p:pic>
        <p:nvPicPr>
          <p:cNvPr id="6" name="Picture 5" descr="A group of people watching a video game&#10;&#10;AI-generated content may be incorrect.">
            <a:extLst>
              <a:ext uri="{FF2B5EF4-FFF2-40B4-BE49-F238E27FC236}">
                <a16:creationId xmlns:a16="http://schemas.microsoft.com/office/drawing/2014/main" id="{D6449D8B-B900-C645-E96D-65469EAF5BDA}"/>
              </a:ext>
            </a:extLst>
          </p:cNvPr>
          <p:cNvPicPr>
            <a:picLocks noChangeAspect="1"/>
          </p:cNvPicPr>
          <p:nvPr/>
        </p:nvPicPr>
        <p:blipFill>
          <a:blip r:embed="rId2"/>
          <a:stretch>
            <a:fillRect/>
          </a:stretch>
        </p:blipFill>
        <p:spPr>
          <a:xfrm>
            <a:off x="681744" y="3429857"/>
            <a:ext cx="7781925" cy="3162300"/>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5C04C65-ACA9-31B4-2406-1C3FB4C5F212}"/>
              </a:ext>
            </a:extLst>
          </p:cNvPr>
          <p:cNvSpPr>
            <a:spLocks noChangeArrowheads="1"/>
          </p:cNvSpPr>
          <p:nvPr/>
        </p:nvSpPr>
        <p:spPr bwMode="auto">
          <a:xfrm>
            <a:off x="312262" y="1330678"/>
            <a:ext cx="7483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2800">
                <a:solidFill>
                  <a:srgbClr val="000000"/>
                </a:solidFill>
                <a:latin typeface="Calibri"/>
                <a:ea typeface="Calibri"/>
                <a:cs typeface="Calibri"/>
              </a:rPr>
              <a:t>Working mechanism of Byte Track</a:t>
            </a:r>
            <a:endParaRPr lang="en-US" sz="2800">
              <a:ea typeface="Calibri"/>
              <a:cs typeface="Calibri"/>
            </a:endParaRPr>
          </a:p>
        </p:txBody>
      </p:sp>
      <p:sp>
        <p:nvSpPr>
          <p:cNvPr id="5" name="Rectangle 2">
            <a:extLst>
              <a:ext uri="{FF2B5EF4-FFF2-40B4-BE49-F238E27FC236}">
                <a16:creationId xmlns:a16="http://schemas.microsoft.com/office/drawing/2014/main" id="{4CF19C33-81D1-5565-9C2A-6B33F4E0CF06}"/>
              </a:ext>
            </a:extLst>
          </p:cNvPr>
          <p:cNvSpPr>
            <a:spLocks noChangeArrowheads="1"/>
          </p:cNvSpPr>
          <p:nvPr/>
        </p:nvSpPr>
        <p:spPr bwMode="auto">
          <a:xfrm>
            <a:off x="2066083" y="0"/>
            <a:ext cx="462607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GB" sz="4000" b="1" dirty="0">
                <a:solidFill>
                  <a:srgbClr val="000000"/>
                </a:solidFill>
                <a:latin typeface="Calibri"/>
                <a:ea typeface="Calibri"/>
                <a:cs typeface="Calibri"/>
              </a:rPr>
              <a:t>METHODOLOGY-[20]</a:t>
            </a:r>
            <a:endParaRPr lang="en-GB" sz="4000" dirty="0">
              <a:solidFill>
                <a:srgbClr val="000000"/>
              </a:solidFill>
              <a:latin typeface="Calibri"/>
              <a:ea typeface="Calibri"/>
              <a:cs typeface="Calibri"/>
            </a:endParaRPr>
          </a:p>
          <a:p>
            <a:pPr algn="ctr"/>
            <a:r>
              <a:rPr lang="en-GB" sz="4000" b="1" dirty="0">
                <a:solidFill>
                  <a:srgbClr val="000000"/>
                </a:solidFill>
                <a:latin typeface="Calibri"/>
                <a:ea typeface="Calibri"/>
                <a:cs typeface="Calibri"/>
              </a:rPr>
              <a:t>Byte Track  -[3] </a:t>
            </a:r>
            <a:endParaRPr lang="en-GB" sz="4000" dirty="0">
              <a:solidFill>
                <a:srgbClr val="000000"/>
              </a:solidFill>
              <a:latin typeface="Calibri"/>
              <a:ea typeface="Calibri"/>
              <a:cs typeface="Calibri"/>
            </a:endParaRPr>
          </a:p>
          <a:p>
            <a:pPr algn="ctr"/>
            <a:endParaRPr lang="en-GB" altLang="en-US" sz="2400" b="1">
              <a:solidFill>
                <a:srgbClr val="000000"/>
              </a:solidFill>
              <a:ea typeface="Calibri"/>
              <a:cs typeface="Calibri"/>
            </a:endParaRPr>
          </a:p>
        </p:txBody>
      </p:sp>
      <p:pic>
        <p:nvPicPr>
          <p:cNvPr id="6" name="Picture 5" descr="A diagram of a flowchart&#10;&#10;AI-generated content may be incorrect.">
            <a:extLst>
              <a:ext uri="{FF2B5EF4-FFF2-40B4-BE49-F238E27FC236}">
                <a16:creationId xmlns:a16="http://schemas.microsoft.com/office/drawing/2014/main" id="{EBCE0023-328E-6E43-E95E-3B0B11A37A58}"/>
              </a:ext>
            </a:extLst>
          </p:cNvPr>
          <p:cNvPicPr>
            <a:picLocks noChangeAspect="1"/>
          </p:cNvPicPr>
          <p:nvPr/>
        </p:nvPicPr>
        <p:blipFill>
          <a:blip r:embed="rId2"/>
          <a:stretch>
            <a:fillRect/>
          </a:stretch>
        </p:blipFill>
        <p:spPr>
          <a:xfrm>
            <a:off x="308919" y="2345039"/>
            <a:ext cx="8536460" cy="2909328"/>
          </a:xfrm>
          <a:prstGeom prst="rect">
            <a:avLst/>
          </a:prstGeom>
        </p:spPr>
      </p:pic>
    </p:spTree>
    <p:extLst>
      <p:ext uri="{BB962C8B-B14F-4D97-AF65-F5344CB8AC3E}">
        <p14:creationId xmlns:p14="http://schemas.microsoft.com/office/powerpoint/2010/main" val="1774455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F51E-3827-2597-DB9E-118A30E231AA}"/>
              </a:ext>
            </a:extLst>
          </p:cNvPr>
          <p:cNvSpPr>
            <a:spLocks noGrp="1"/>
          </p:cNvSpPr>
          <p:nvPr>
            <p:ph type="title"/>
          </p:nvPr>
        </p:nvSpPr>
        <p:spPr/>
        <p:txBody>
          <a:bodyPr/>
          <a:lstStyle/>
          <a:p>
            <a:r>
              <a:rPr lang="en-US" sz="4000" b="1" dirty="0">
                <a:ea typeface="Calibri"/>
                <a:cs typeface="Calibri"/>
              </a:rPr>
              <a:t>METHODOLOGY-[21]</a:t>
            </a:r>
            <a:br>
              <a:rPr lang="en-US" sz="4000" b="1" dirty="0">
                <a:ea typeface="Calibri"/>
                <a:cs typeface="Calibri"/>
              </a:rPr>
            </a:br>
            <a:r>
              <a:rPr lang="en-US" sz="4000" b="1" dirty="0">
                <a:ea typeface="Calibri"/>
                <a:cs typeface="Calibri"/>
              </a:rPr>
              <a:t>Corner and Edges Detection</a:t>
            </a:r>
            <a:endParaRPr lang="en-US" dirty="0"/>
          </a:p>
        </p:txBody>
      </p:sp>
      <p:sp>
        <p:nvSpPr>
          <p:cNvPr id="3" name="Content Placeholder 2">
            <a:extLst>
              <a:ext uri="{FF2B5EF4-FFF2-40B4-BE49-F238E27FC236}">
                <a16:creationId xmlns:a16="http://schemas.microsoft.com/office/drawing/2014/main" id="{CA598D89-3EE0-6942-6938-8BF7B83970FC}"/>
              </a:ext>
            </a:extLst>
          </p:cNvPr>
          <p:cNvSpPr>
            <a:spLocks noGrp="1"/>
          </p:cNvSpPr>
          <p:nvPr>
            <p:ph idx="1"/>
          </p:nvPr>
        </p:nvSpPr>
        <p:spPr/>
        <p:txBody>
          <a:bodyPr/>
          <a:lstStyle/>
          <a:p>
            <a:r>
              <a:rPr lang="en-US" sz="2800">
                <a:ea typeface="Calibri"/>
                <a:cs typeface="Calibri"/>
              </a:rPr>
              <a:t>Flat region: The intensity remains constant when moved in any direction.</a:t>
            </a:r>
            <a:endParaRPr lang="en-US">
              <a:ea typeface="Calibri"/>
              <a:cs typeface="Calibri"/>
            </a:endParaRPr>
          </a:p>
          <a:p>
            <a:r>
              <a:rPr lang="en-US" sz="2800">
                <a:ea typeface="Calibri"/>
                <a:cs typeface="Calibri"/>
              </a:rPr>
              <a:t>Edges: The intensity changes significantly across the edge but has minimal changes along the edge.</a:t>
            </a:r>
          </a:p>
          <a:p>
            <a:r>
              <a:rPr lang="en-US" sz="2800">
                <a:ea typeface="Calibri"/>
                <a:cs typeface="Calibri"/>
              </a:rPr>
              <a:t>Corners: The intensity changes significantly in any direction.</a:t>
            </a:r>
          </a:p>
        </p:txBody>
      </p:sp>
    </p:spTree>
    <p:extLst>
      <p:ext uri="{BB962C8B-B14F-4D97-AF65-F5344CB8AC3E}">
        <p14:creationId xmlns:p14="http://schemas.microsoft.com/office/powerpoint/2010/main" val="2914128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56AC-FFE1-70C0-061B-097B9B43BCD6}"/>
              </a:ext>
            </a:extLst>
          </p:cNvPr>
          <p:cNvSpPr>
            <a:spLocks noGrp="1"/>
          </p:cNvSpPr>
          <p:nvPr>
            <p:ph type="title"/>
          </p:nvPr>
        </p:nvSpPr>
        <p:spPr/>
        <p:txBody>
          <a:bodyPr/>
          <a:lstStyle/>
          <a:p>
            <a:r>
              <a:rPr lang="en-US" sz="4000" b="1" dirty="0">
                <a:ea typeface="Calibri"/>
                <a:cs typeface="Calibri"/>
              </a:rPr>
              <a:t>METHODOLOGY-[22]</a:t>
            </a:r>
            <a:br>
              <a:rPr lang="en-US" sz="4000" b="1" dirty="0">
                <a:ea typeface="Calibri"/>
                <a:cs typeface="Calibri"/>
              </a:rPr>
            </a:br>
            <a:r>
              <a:rPr lang="en-US" sz="4000" b="1" dirty="0">
                <a:ea typeface="Calibri"/>
                <a:cs typeface="Calibri"/>
              </a:rPr>
              <a:t>Harris Corner Detection</a:t>
            </a:r>
            <a:endParaRPr lang="en-US" sz="4000" b="1" dirty="0"/>
          </a:p>
        </p:txBody>
      </p:sp>
      <p:sp>
        <p:nvSpPr>
          <p:cNvPr id="9" name="Content Placeholder 8">
            <a:extLst>
              <a:ext uri="{FF2B5EF4-FFF2-40B4-BE49-F238E27FC236}">
                <a16:creationId xmlns:a16="http://schemas.microsoft.com/office/drawing/2014/main" id="{C3792FAB-769B-B70B-07B2-07552CF47613}"/>
              </a:ext>
            </a:extLst>
          </p:cNvPr>
          <p:cNvSpPr>
            <a:spLocks noGrp="1"/>
          </p:cNvSpPr>
          <p:nvPr>
            <p:ph idx="1"/>
          </p:nvPr>
        </p:nvSpPr>
        <p:spPr/>
        <p:txBody>
          <a:bodyPr/>
          <a:lstStyle/>
          <a:p>
            <a:r>
              <a:rPr lang="en-US" sz="2800">
                <a:ea typeface="Calibri"/>
                <a:cs typeface="Calibri"/>
              </a:rPr>
              <a:t>The Harris matrix (M) captures local intensity changes, with eigenvalues (λ₁, λ₂) indicating intensity change strength in perpendicular directions, where large eigenvalues suggest a corner, one large eigenvalue suggests an edge, and small eigenvalues indicate a flat region.</a:t>
            </a:r>
          </a:p>
          <a:p>
            <a:endParaRPr lang="en-US" sz="2800">
              <a:ea typeface="Calibri"/>
              <a:cs typeface="Calibri"/>
            </a:endParaRPr>
          </a:p>
        </p:txBody>
      </p:sp>
      <p:pic>
        <p:nvPicPr>
          <p:cNvPr id="10" name="Picture 9" descr="A black and white math equation&#10;&#10;AI-generated content may be incorrect.">
            <a:extLst>
              <a:ext uri="{FF2B5EF4-FFF2-40B4-BE49-F238E27FC236}">
                <a16:creationId xmlns:a16="http://schemas.microsoft.com/office/drawing/2014/main" id="{6727008F-966C-C125-652C-D43B06FC64FE}"/>
              </a:ext>
            </a:extLst>
          </p:cNvPr>
          <p:cNvPicPr>
            <a:picLocks noChangeAspect="1"/>
          </p:cNvPicPr>
          <p:nvPr/>
        </p:nvPicPr>
        <p:blipFill>
          <a:blip r:embed="rId2"/>
          <a:stretch>
            <a:fillRect/>
          </a:stretch>
        </p:blipFill>
        <p:spPr>
          <a:xfrm>
            <a:off x="2604204" y="4367173"/>
            <a:ext cx="3429000" cy="1581150"/>
          </a:xfrm>
          <a:prstGeom prst="rect">
            <a:avLst/>
          </a:prstGeom>
        </p:spPr>
      </p:pic>
    </p:spTree>
    <p:extLst>
      <p:ext uri="{BB962C8B-B14F-4D97-AF65-F5344CB8AC3E}">
        <p14:creationId xmlns:p14="http://schemas.microsoft.com/office/powerpoint/2010/main" val="2859085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57F4-D37C-A3B0-8C3E-5423A59CEC89}"/>
              </a:ext>
            </a:extLst>
          </p:cNvPr>
          <p:cNvSpPr>
            <a:spLocks noGrp="1"/>
          </p:cNvSpPr>
          <p:nvPr>
            <p:ph type="title"/>
          </p:nvPr>
        </p:nvSpPr>
        <p:spPr/>
        <p:txBody>
          <a:bodyPr/>
          <a:lstStyle/>
          <a:p>
            <a:r>
              <a:rPr lang="en-US" sz="4000" b="1" dirty="0">
                <a:ea typeface="Calibri"/>
                <a:cs typeface="Calibri"/>
              </a:rPr>
              <a:t>METHODOLOGY-[23]</a:t>
            </a:r>
            <a:br>
              <a:rPr lang="en-US" sz="4000" b="1" dirty="0">
                <a:ea typeface="Calibri"/>
                <a:cs typeface="Calibri"/>
              </a:rPr>
            </a:br>
            <a:r>
              <a:rPr lang="en-US" sz="4000" b="1" dirty="0">
                <a:ea typeface="Calibri"/>
                <a:cs typeface="Calibri"/>
              </a:rPr>
              <a:t>Harris Corner Detection[2]</a:t>
            </a:r>
            <a:endParaRPr lang="en-US" sz="4000" dirty="0">
              <a:ea typeface="Calibri"/>
              <a:cs typeface="Calibri"/>
            </a:endParaRPr>
          </a:p>
        </p:txBody>
      </p:sp>
      <p:pic>
        <p:nvPicPr>
          <p:cNvPr id="4" name="Content Placeholder 3">
            <a:extLst>
              <a:ext uri="{FF2B5EF4-FFF2-40B4-BE49-F238E27FC236}">
                <a16:creationId xmlns:a16="http://schemas.microsoft.com/office/drawing/2014/main" id="{08FDAD7D-1802-933D-F754-6FA11B494DC6}"/>
              </a:ext>
            </a:extLst>
          </p:cNvPr>
          <p:cNvPicPr>
            <a:picLocks noGrp="1" noChangeAspect="1"/>
          </p:cNvPicPr>
          <p:nvPr>
            <p:ph idx="1"/>
          </p:nvPr>
        </p:nvPicPr>
        <p:blipFill>
          <a:blip r:embed="rId2"/>
          <a:stretch>
            <a:fillRect/>
          </a:stretch>
        </p:blipFill>
        <p:spPr>
          <a:xfrm>
            <a:off x="4133648" y="1711756"/>
            <a:ext cx="4285136" cy="4114800"/>
          </a:xfrm>
        </p:spPr>
      </p:pic>
      <p:sp>
        <p:nvSpPr>
          <p:cNvPr id="5" name="TextBox 4">
            <a:extLst>
              <a:ext uri="{FF2B5EF4-FFF2-40B4-BE49-F238E27FC236}">
                <a16:creationId xmlns:a16="http://schemas.microsoft.com/office/drawing/2014/main" id="{C9F586F8-D9D7-227B-D079-3DEB7F588220}"/>
              </a:ext>
            </a:extLst>
          </p:cNvPr>
          <p:cNvSpPr txBox="1"/>
          <p:nvPr/>
        </p:nvSpPr>
        <p:spPr>
          <a:xfrm>
            <a:off x="468598" y="1823734"/>
            <a:ext cx="34574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The corner response function is :</a:t>
            </a:r>
            <a:endParaRPr lang="en-US" sz="2800"/>
          </a:p>
        </p:txBody>
      </p:sp>
      <p:pic>
        <p:nvPicPr>
          <p:cNvPr id="6" name="Picture 5" descr="A black text on a white background&#10;&#10;AI-generated content may be incorrect.">
            <a:extLst>
              <a:ext uri="{FF2B5EF4-FFF2-40B4-BE49-F238E27FC236}">
                <a16:creationId xmlns:a16="http://schemas.microsoft.com/office/drawing/2014/main" id="{AFCDD282-2F6D-EC29-5FFF-38F974544A09}"/>
              </a:ext>
            </a:extLst>
          </p:cNvPr>
          <p:cNvPicPr>
            <a:picLocks noChangeAspect="1"/>
          </p:cNvPicPr>
          <p:nvPr/>
        </p:nvPicPr>
        <p:blipFill>
          <a:blip r:embed="rId3"/>
          <a:stretch>
            <a:fillRect/>
          </a:stretch>
        </p:blipFill>
        <p:spPr>
          <a:xfrm>
            <a:off x="459820" y="2962275"/>
            <a:ext cx="3981450" cy="933450"/>
          </a:xfrm>
          <a:prstGeom prst="rect">
            <a:avLst/>
          </a:prstGeom>
        </p:spPr>
      </p:pic>
      <p:sp>
        <p:nvSpPr>
          <p:cNvPr id="7" name="TextBox 6">
            <a:extLst>
              <a:ext uri="{FF2B5EF4-FFF2-40B4-BE49-F238E27FC236}">
                <a16:creationId xmlns:a16="http://schemas.microsoft.com/office/drawing/2014/main" id="{2488890C-FFB9-C4A5-C24C-D8A5345FCD98}"/>
              </a:ext>
            </a:extLst>
          </p:cNvPr>
          <p:cNvSpPr txBox="1"/>
          <p:nvPr/>
        </p:nvSpPr>
        <p:spPr>
          <a:xfrm>
            <a:off x="785219" y="4166726"/>
            <a:ext cx="334593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Calibri"/>
                <a:ea typeface="Calibri"/>
                <a:cs typeface="Calibri"/>
              </a:rPr>
              <a:t>Where</a:t>
            </a:r>
          </a:p>
          <a:p>
            <a:pPr marL="285750" indent="-285750">
              <a:buFont typeface="Arial"/>
              <a:buChar char="•"/>
            </a:pPr>
            <a:r>
              <a:rPr lang="en-US" sz="2400">
                <a:latin typeface="Calibri"/>
                <a:ea typeface="Calibri"/>
                <a:cs typeface="Calibri"/>
              </a:rPr>
              <a:t>det(M)=λ1.λ2</a:t>
            </a:r>
          </a:p>
          <a:p>
            <a:pPr marL="285750" indent="-285750">
              <a:buFont typeface="Arial"/>
              <a:buChar char="•"/>
            </a:pPr>
            <a:r>
              <a:rPr lang="en-US" sz="2400">
                <a:latin typeface="Calibri"/>
                <a:ea typeface="Calibri"/>
                <a:cs typeface="Calibri"/>
              </a:rPr>
              <a:t>trace(M)=λ1 + λ2</a:t>
            </a:r>
          </a:p>
          <a:p>
            <a:pPr marL="285750" indent="-285750">
              <a:buFont typeface="Arial"/>
              <a:buChar char="•"/>
            </a:pPr>
            <a:r>
              <a:rPr lang="en-US" sz="2400">
                <a:latin typeface="Calibri"/>
                <a:ea typeface="Calibri"/>
                <a:cs typeface="Calibri"/>
              </a:rPr>
              <a:t>k is an empirical constant (typically 0.04-0.06)</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6027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2E80-6E99-62B1-C8D5-9DFD9E618A85}"/>
              </a:ext>
            </a:extLst>
          </p:cNvPr>
          <p:cNvSpPr>
            <a:spLocks noGrp="1"/>
          </p:cNvSpPr>
          <p:nvPr>
            <p:ph type="title"/>
          </p:nvPr>
        </p:nvSpPr>
        <p:spPr/>
        <p:txBody>
          <a:bodyPr/>
          <a:lstStyle/>
          <a:p>
            <a:r>
              <a:rPr lang="en-US" sz="4000" b="1" dirty="0">
                <a:ea typeface="Calibri"/>
                <a:cs typeface="Calibri"/>
              </a:rPr>
              <a:t>METHODOLOGY-[24]</a:t>
            </a:r>
            <a:br>
              <a:rPr lang="en-US" sz="4000" b="1" dirty="0">
                <a:ea typeface="Calibri"/>
                <a:cs typeface="Calibri"/>
              </a:rPr>
            </a:br>
            <a:r>
              <a:rPr lang="en-US" sz="4000" b="1" dirty="0">
                <a:ea typeface="Calibri"/>
                <a:cs typeface="Calibri"/>
              </a:rPr>
              <a:t>Shi-Thomasi Corner Detection</a:t>
            </a:r>
            <a:endParaRPr lang="en-US" b="1" dirty="0">
              <a:ea typeface="Calibri"/>
              <a:cs typeface="Calibri"/>
            </a:endParaRPr>
          </a:p>
        </p:txBody>
      </p:sp>
      <p:sp>
        <p:nvSpPr>
          <p:cNvPr id="3" name="Content Placeholder 2">
            <a:extLst>
              <a:ext uri="{FF2B5EF4-FFF2-40B4-BE49-F238E27FC236}">
                <a16:creationId xmlns:a16="http://schemas.microsoft.com/office/drawing/2014/main" id="{34EC3955-1E7C-3371-5CF0-F97A168ED572}"/>
              </a:ext>
            </a:extLst>
          </p:cNvPr>
          <p:cNvSpPr>
            <a:spLocks noGrp="1"/>
          </p:cNvSpPr>
          <p:nvPr>
            <p:ph idx="1"/>
          </p:nvPr>
        </p:nvSpPr>
        <p:spPr/>
        <p:txBody>
          <a:bodyPr/>
          <a:lstStyle/>
          <a:p>
            <a:r>
              <a:rPr lang="en-US" sz="2800">
                <a:ea typeface="Calibri"/>
                <a:cs typeface="Calibri"/>
              </a:rPr>
              <a:t>Unlike the Harris corner detection which uses a composite score function, Shi-Tomasi uses the minimum eigenvalue of the M which is computationally faster.</a:t>
            </a:r>
            <a:endParaRPr lang="en-US" sz="2800"/>
          </a:p>
        </p:txBody>
      </p:sp>
      <p:pic>
        <p:nvPicPr>
          <p:cNvPr id="4" name="Picture 3" descr="A black text on a white background&#10;&#10;AI-generated content may be incorrect.">
            <a:extLst>
              <a:ext uri="{FF2B5EF4-FFF2-40B4-BE49-F238E27FC236}">
                <a16:creationId xmlns:a16="http://schemas.microsoft.com/office/drawing/2014/main" id="{18CA3492-9F1D-8B68-94D1-9B43F1D0A9BA}"/>
              </a:ext>
            </a:extLst>
          </p:cNvPr>
          <p:cNvPicPr>
            <a:picLocks noChangeAspect="1"/>
          </p:cNvPicPr>
          <p:nvPr/>
        </p:nvPicPr>
        <p:blipFill>
          <a:blip r:embed="rId2"/>
          <a:stretch>
            <a:fillRect/>
          </a:stretch>
        </p:blipFill>
        <p:spPr>
          <a:xfrm>
            <a:off x="2490431" y="3507179"/>
            <a:ext cx="3276600" cy="704850"/>
          </a:xfrm>
          <a:prstGeom prst="rect">
            <a:avLst/>
          </a:prstGeom>
        </p:spPr>
      </p:pic>
      <p:pic>
        <p:nvPicPr>
          <p:cNvPr id="5" name="Picture 4" descr="A black text on a white background&#10;&#10;AI-generated content may be incorrect.">
            <a:extLst>
              <a:ext uri="{FF2B5EF4-FFF2-40B4-BE49-F238E27FC236}">
                <a16:creationId xmlns:a16="http://schemas.microsoft.com/office/drawing/2014/main" id="{8341E494-BA4D-8447-205C-9C3EDD98AAB7}"/>
              </a:ext>
            </a:extLst>
          </p:cNvPr>
          <p:cNvPicPr>
            <a:picLocks noChangeAspect="1"/>
          </p:cNvPicPr>
          <p:nvPr/>
        </p:nvPicPr>
        <p:blipFill>
          <a:blip r:embed="rId3"/>
          <a:stretch>
            <a:fillRect/>
          </a:stretch>
        </p:blipFill>
        <p:spPr>
          <a:xfrm>
            <a:off x="697541" y="4210076"/>
            <a:ext cx="6153150" cy="704850"/>
          </a:xfrm>
          <a:prstGeom prst="rect">
            <a:avLst/>
          </a:prstGeom>
        </p:spPr>
      </p:pic>
      <p:pic>
        <p:nvPicPr>
          <p:cNvPr id="6" name="Picture 5" descr="A black text on a white background&#10;&#10;AI-generated content may be incorrect.">
            <a:extLst>
              <a:ext uri="{FF2B5EF4-FFF2-40B4-BE49-F238E27FC236}">
                <a16:creationId xmlns:a16="http://schemas.microsoft.com/office/drawing/2014/main" id="{7FA7F7CB-FFB6-D617-DF70-004E5F623C0D}"/>
              </a:ext>
            </a:extLst>
          </p:cNvPr>
          <p:cNvPicPr>
            <a:picLocks noChangeAspect="1"/>
          </p:cNvPicPr>
          <p:nvPr/>
        </p:nvPicPr>
        <p:blipFill>
          <a:blip r:embed="rId4"/>
          <a:stretch>
            <a:fillRect/>
          </a:stretch>
        </p:blipFill>
        <p:spPr>
          <a:xfrm>
            <a:off x="2617079" y="5090281"/>
            <a:ext cx="3276600" cy="704850"/>
          </a:xfrm>
          <a:prstGeom prst="rect">
            <a:avLst/>
          </a:prstGeom>
        </p:spPr>
      </p:pic>
    </p:spTree>
    <p:extLst>
      <p:ext uri="{BB962C8B-B14F-4D97-AF65-F5344CB8AC3E}">
        <p14:creationId xmlns:p14="http://schemas.microsoft.com/office/powerpoint/2010/main" val="4226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orange squares&#10;&#10;AI-generated content may be incorrect.">
            <a:extLst>
              <a:ext uri="{FF2B5EF4-FFF2-40B4-BE49-F238E27FC236}">
                <a16:creationId xmlns:a16="http://schemas.microsoft.com/office/drawing/2014/main" id="{380C7DC8-EA9B-4949-0538-8EA8F7FE4306}"/>
              </a:ext>
            </a:extLst>
          </p:cNvPr>
          <p:cNvPicPr>
            <a:picLocks noChangeAspect="1"/>
          </p:cNvPicPr>
          <p:nvPr/>
        </p:nvPicPr>
        <p:blipFill>
          <a:blip r:embed="rId2"/>
          <a:stretch>
            <a:fillRect/>
          </a:stretch>
        </p:blipFill>
        <p:spPr>
          <a:xfrm>
            <a:off x="1723207" y="1411442"/>
            <a:ext cx="5279646" cy="3667837"/>
          </a:xfrm>
          <a:prstGeom prst="rect">
            <a:avLst/>
          </a:prstGeom>
        </p:spPr>
      </p:pic>
      <p:sp>
        <p:nvSpPr>
          <p:cNvPr id="6" name="TextBox 5">
            <a:extLst>
              <a:ext uri="{FF2B5EF4-FFF2-40B4-BE49-F238E27FC236}">
                <a16:creationId xmlns:a16="http://schemas.microsoft.com/office/drawing/2014/main" id="{712BFA1A-EF64-E8A6-3262-51057C9344A8}"/>
              </a:ext>
            </a:extLst>
          </p:cNvPr>
          <p:cNvSpPr txBox="1"/>
          <p:nvPr/>
        </p:nvSpPr>
        <p:spPr>
          <a:xfrm>
            <a:off x="683901" y="5103922"/>
            <a:ext cx="814347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From the figure, we can see that only when λ1 and λ2 are above </a:t>
            </a:r>
            <a:r>
              <a:rPr lang="en-US" sz="2800" err="1">
                <a:latin typeface="Calibri"/>
                <a:ea typeface="Calibri"/>
                <a:cs typeface="Calibri"/>
              </a:rPr>
              <a:t>λmin</a:t>
            </a:r>
            <a:r>
              <a:rPr lang="en-US" sz="2800">
                <a:latin typeface="Calibri"/>
                <a:ea typeface="Calibri"/>
                <a:cs typeface="Calibri"/>
              </a:rPr>
              <a:t> a minimum </a:t>
            </a:r>
            <a:r>
              <a:rPr lang="en-US" sz="2800" err="1">
                <a:latin typeface="Calibri"/>
                <a:ea typeface="Calibri"/>
                <a:cs typeface="Calibri"/>
              </a:rPr>
              <a:t>value,it</a:t>
            </a:r>
            <a:r>
              <a:rPr lang="en-US" sz="2800">
                <a:latin typeface="Calibri"/>
                <a:ea typeface="Calibri"/>
                <a:cs typeface="Calibri"/>
              </a:rPr>
              <a:t> is considered as a corner(green region).</a:t>
            </a:r>
            <a:endParaRPr lang="en-US" sz="2800">
              <a:latin typeface="Calibri"/>
            </a:endParaRPr>
          </a:p>
        </p:txBody>
      </p:sp>
      <p:sp>
        <p:nvSpPr>
          <p:cNvPr id="8" name="TextBox 7">
            <a:extLst>
              <a:ext uri="{FF2B5EF4-FFF2-40B4-BE49-F238E27FC236}">
                <a16:creationId xmlns:a16="http://schemas.microsoft.com/office/drawing/2014/main" id="{53ABB2EF-B7A9-DA07-5CEF-9503E2132021}"/>
              </a:ext>
            </a:extLst>
          </p:cNvPr>
          <p:cNvSpPr txBox="1"/>
          <p:nvPr/>
        </p:nvSpPr>
        <p:spPr>
          <a:xfrm>
            <a:off x="557252" y="88654"/>
            <a:ext cx="843477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Calibri"/>
                <a:cs typeface="Calibri"/>
              </a:rPr>
              <a:t>METHODOLOGY-[25]</a:t>
            </a:r>
            <a:endParaRPr lang="en-US" sz="4000" b="1" dirty="0">
              <a:ea typeface="Calibri"/>
              <a:cs typeface="Calibri"/>
            </a:endParaRPr>
          </a:p>
          <a:p>
            <a:pPr algn="ctr"/>
            <a:r>
              <a:rPr lang="en-US" sz="4000" b="1" dirty="0">
                <a:latin typeface="Calibri"/>
                <a:ea typeface="Calibri"/>
                <a:cs typeface="Calibri"/>
              </a:rPr>
              <a:t>Shi-Thomasi Corner Detection[2]</a:t>
            </a:r>
            <a:endParaRPr lang="en-US" sz="4000" b="1" dirty="0">
              <a:ea typeface="Calibri"/>
              <a:cs typeface="Calibri"/>
            </a:endParaRPr>
          </a:p>
        </p:txBody>
      </p:sp>
    </p:spTree>
    <p:extLst>
      <p:ext uri="{BB962C8B-B14F-4D97-AF65-F5344CB8AC3E}">
        <p14:creationId xmlns:p14="http://schemas.microsoft.com/office/powerpoint/2010/main" val="186440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32E7-4422-0B31-DC6E-301B310D7E9E}"/>
              </a:ext>
            </a:extLst>
          </p:cNvPr>
          <p:cNvSpPr>
            <a:spLocks noGrp="1"/>
          </p:cNvSpPr>
          <p:nvPr>
            <p:ph type="title"/>
          </p:nvPr>
        </p:nvSpPr>
        <p:spPr/>
        <p:txBody>
          <a:bodyPr/>
          <a:lstStyle/>
          <a:p>
            <a:r>
              <a:rPr lang="en-US" sz="4000" b="1" dirty="0">
                <a:ea typeface="Calibri"/>
                <a:cs typeface="Calibri"/>
              </a:rPr>
              <a:t>METHODOLOGY-[26]</a:t>
            </a:r>
            <a:br>
              <a:rPr lang="en-US" sz="4000" b="1" dirty="0">
                <a:ea typeface="Calibri"/>
                <a:cs typeface="Calibri"/>
              </a:rPr>
            </a:br>
            <a:r>
              <a:rPr lang="en-US" sz="4000" b="1" dirty="0">
                <a:ea typeface="Calibri"/>
                <a:cs typeface="Calibri"/>
              </a:rPr>
              <a:t>Camera Movement Estimation</a:t>
            </a:r>
            <a:endParaRPr lang="en-US" sz="4000" b="1" dirty="0"/>
          </a:p>
        </p:txBody>
      </p:sp>
      <p:sp>
        <p:nvSpPr>
          <p:cNvPr id="3" name="Content Placeholder 2">
            <a:extLst>
              <a:ext uri="{FF2B5EF4-FFF2-40B4-BE49-F238E27FC236}">
                <a16:creationId xmlns:a16="http://schemas.microsoft.com/office/drawing/2014/main" id="{6DBE8049-55D2-0FB6-9DC9-4BD9A304F4B6}"/>
              </a:ext>
            </a:extLst>
          </p:cNvPr>
          <p:cNvSpPr>
            <a:spLocks noGrp="1"/>
          </p:cNvSpPr>
          <p:nvPr>
            <p:ph idx="1"/>
          </p:nvPr>
        </p:nvSpPr>
        <p:spPr/>
        <p:txBody>
          <a:bodyPr/>
          <a:lstStyle/>
          <a:p>
            <a:r>
              <a:rPr lang="en-US" sz="2800">
                <a:ea typeface="Calibri"/>
                <a:cs typeface="Calibri"/>
              </a:rPr>
              <a:t>After detecting corners, Now for estimating the camera movement, we are using L</a:t>
            </a:r>
            <a:r>
              <a:rPr lang="en-US" sz="2800" b="1">
                <a:ea typeface="Calibri"/>
                <a:cs typeface="Calibri"/>
              </a:rPr>
              <a:t>ucas Kanade Optical Flow.</a:t>
            </a:r>
          </a:p>
          <a:p>
            <a:r>
              <a:rPr lang="en-US" sz="2800">
                <a:ea typeface="Calibri"/>
                <a:cs typeface="Calibri"/>
              </a:rPr>
              <a:t>Lucas Kanade Optical Flow assumes that the intensity of a particular point remains constant between frames ,also assuming that the displacement are always small between frames.</a:t>
            </a:r>
          </a:p>
          <a:p>
            <a:endParaRPr lang="en-US">
              <a:ea typeface="Calibri"/>
              <a:cs typeface="Calibri"/>
            </a:endParaRPr>
          </a:p>
        </p:txBody>
      </p:sp>
      <p:pic>
        <p:nvPicPr>
          <p:cNvPr id="4" name="Picture 3" descr="A black math symbols with a plus and a plus&#10;&#10;AI-generated content may be incorrect.">
            <a:extLst>
              <a:ext uri="{FF2B5EF4-FFF2-40B4-BE49-F238E27FC236}">
                <a16:creationId xmlns:a16="http://schemas.microsoft.com/office/drawing/2014/main" id="{F96C8791-F18E-A2FF-D768-9640748DF7ED}"/>
              </a:ext>
            </a:extLst>
          </p:cNvPr>
          <p:cNvPicPr>
            <a:picLocks noChangeAspect="1"/>
          </p:cNvPicPr>
          <p:nvPr/>
        </p:nvPicPr>
        <p:blipFill>
          <a:blip r:embed="rId2"/>
          <a:stretch>
            <a:fillRect/>
          </a:stretch>
        </p:blipFill>
        <p:spPr>
          <a:xfrm>
            <a:off x="2483029" y="5126286"/>
            <a:ext cx="4171950" cy="590550"/>
          </a:xfrm>
          <a:prstGeom prst="rect">
            <a:avLst/>
          </a:prstGeom>
        </p:spPr>
      </p:pic>
      <p:sp>
        <p:nvSpPr>
          <p:cNvPr id="5" name="TextBox 4">
            <a:extLst>
              <a:ext uri="{FF2B5EF4-FFF2-40B4-BE49-F238E27FC236}">
                <a16:creationId xmlns:a16="http://schemas.microsoft.com/office/drawing/2014/main" id="{AFAE156A-B562-C4BB-8209-4A53693F4456}"/>
              </a:ext>
            </a:extLst>
          </p:cNvPr>
          <p:cNvSpPr txBox="1"/>
          <p:nvPr/>
        </p:nvSpPr>
        <p:spPr>
          <a:xfrm>
            <a:off x="909327" y="5718165"/>
            <a:ext cx="7532963" cy="992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Where u and v are optical flow in x and y </a:t>
            </a:r>
            <a:r>
              <a:rPr lang="en-US" sz="2800" err="1">
                <a:latin typeface="Calibri"/>
                <a:ea typeface="Calibri"/>
                <a:cs typeface="Calibri"/>
              </a:rPr>
              <a:t>dirn</a:t>
            </a:r>
            <a:r>
              <a:rPr lang="en-US" sz="2800">
                <a:latin typeface="Calibri"/>
                <a:ea typeface="Calibri"/>
                <a:cs typeface="Calibri"/>
              </a:rPr>
              <a:t> (unknown).</a:t>
            </a:r>
            <a:endParaRPr lang="en-US" sz="2800"/>
          </a:p>
        </p:txBody>
      </p:sp>
    </p:spTree>
    <p:extLst>
      <p:ext uri="{BB962C8B-B14F-4D97-AF65-F5344CB8AC3E}">
        <p14:creationId xmlns:p14="http://schemas.microsoft.com/office/powerpoint/2010/main" val="3471634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06A7-A152-2619-3BF8-CD801DBADA2B}"/>
              </a:ext>
            </a:extLst>
          </p:cNvPr>
          <p:cNvSpPr>
            <a:spLocks noGrp="1"/>
          </p:cNvSpPr>
          <p:nvPr>
            <p:ph type="title"/>
          </p:nvPr>
        </p:nvSpPr>
        <p:spPr/>
        <p:txBody>
          <a:bodyPr/>
          <a:lstStyle/>
          <a:p>
            <a:r>
              <a:rPr lang="en-US" sz="4000" b="1" dirty="0">
                <a:ea typeface="Calibri"/>
                <a:cs typeface="Calibri"/>
              </a:rPr>
              <a:t>METHODOLOGY-[27]</a:t>
            </a:r>
            <a:br>
              <a:rPr lang="en-US" sz="4000" b="1" dirty="0">
                <a:ea typeface="Calibri"/>
                <a:cs typeface="Calibri"/>
              </a:rPr>
            </a:br>
            <a:r>
              <a:rPr lang="en-US" sz="4000" b="1" dirty="0">
                <a:ea typeface="Calibri"/>
                <a:cs typeface="Calibri"/>
              </a:rPr>
              <a:t>Camera Movement Estimation-[2]</a:t>
            </a:r>
            <a:endParaRPr lang="en-US" sz="4000" b="1" dirty="0"/>
          </a:p>
        </p:txBody>
      </p:sp>
      <p:sp>
        <p:nvSpPr>
          <p:cNvPr id="3" name="Content Placeholder 2">
            <a:extLst>
              <a:ext uri="{FF2B5EF4-FFF2-40B4-BE49-F238E27FC236}">
                <a16:creationId xmlns:a16="http://schemas.microsoft.com/office/drawing/2014/main" id="{554AC9F0-C74B-053B-D350-6AA36C3EE9D1}"/>
              </a:ext>
            </a:extLst>
          </p:cNvPr>
          <p:cNvSpPr>
            <a:spLocks noGrp="1"/>
          </p:cNvSpPr>
          <p:nvPr>
            <p:ph idx="1"/>
          </p:nvPr>
        </p:nvSpPr>
        <p:spPr/>
        <p:txBody>
          <a:bodyPr/>
          <a:lstStyle/>
          <a:p>
            <a:r>
              <a:rPr lang="en-US">
                <a:ea typeface="Calibri"/>
                <a:cs typeface="Calibri"/>
              </a:rPr>
              <a:t>For a window of pixels, we obtain a system of equations:</a:t>
            </a:r>
          </a:p>
          <a:p>
            <a:pPr marL="457200" lvl="1" indent="0">
              <a:buNone/>
            </a:pPr>
            <a:endParaRPr lang="en-US">
              <a:ea typeface="Calibri"/>
              <a:cs typeface="Calibri"/>
            </a:endParaRPr>
          </a:p>
        </p:txBody>
      </p:sp>
      <p:pic>
        <p:nvPicPr>
          <p:cNvPr id="4" name="Picture 3" descr="A black rectangular object with black text&#10;&#10;AI-generated content may be incorrect.">
            <a:extLst>
              <a:ext uri="{FF2B5EF4-FFF2-40B4-BE49-F238E27FC236}">
                <a16:creationId xmlns:a16="http://schemas.microsoft.com/office/drawing/2014/main" id="{07C8E9AD-22C9-B86A-00C2-537A1E486D30}"/>
              </a:ext>
            </a:extLst>
          </p:cNvPr>
          <p:cNvPicPr>
            <a:picLocks noChangeAspect="1"/>
          </p:cNvPicPr>
          <p:nvPr/>
        </p:nvPicPr>
        <p:blipFill>
          <a:blip r:embed="rId2"/>
          <a:stretch>
            <a:fillRect/>
          </a:stretch>
        </p:blipFill>
        <p:spPr>
          <a:xfrm>
            <a:off x="3721435" y="2772583"/>
            <a:ext cx="1695255" cy="1312834"/>
          </a:xfrm>
          <a:prstGeom prst="rect">
            <a:avLst/>
          </a:prstGeom>
        </p:spPr>
      </p:pic>
      <p:sp>
        <p:nvSpPr>
          <p:cNvPr id="6" name="TextBox 5">
            <a:extLst>
              <a:ext uri="{FF2B5EF4-FFF2-40B4-BE49-F238E27FC236}">
                <a16:creationId xmlns:a16="http://schemas.microsoft.com/office/drawing/2014/main" id="{B5B4A017-3E94-3453-A19C-2E152CDE23AC}"/>
              </a:ext>
            </a:extLst>
          </p:cNvPr>
          <p:cNvSpPr txBox="1"/>
          <p:nvPr/>
        </p:nvSpPr>
        <p:spPr>
          <a:xfrm>
            <a:off x="455933" y="4090736"/>
            <a:ext cx="8650072"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Where </a:t>
            </a:r>
            <a:endParaRPr lang="en-US" sz="2800"/>
          </a:p>
          <a:p>
            <a:pPr marL="285750" indent="-285750">
              <a:buFont typeface="Arial"/>
              <a:buChar char="•"/>
            </a:pPr>
            <a:r>
              <a:rPr lang="en-US" sz="2800">
                <a:latin typeface="Calibri"/>
                <a:ea typeface="Calibri"/>
                <a:cs typeface="Calibri"/>
              </a:rPr>
              <a:t>A is an N ×2 matrix containing the spatial derivatives (w.r.t x and y) for each pixel in the window</a:t>
            </a:r>
            <a:endParaRPr lang="en-US" sz="2800">
              <a:ea typeface="Calibri" panose="020F0502020204030204" pitchFamily="34" charset="0"/>
              <a:cs typeface="Calibri" panose="020F0502020204030204" pitchFamily="34" charset="0"/>
            </a:endParaRPr>
          </a:p>
          <a:p>
            <a:pPr marL="285750" indent="-285750">
              <a:buFont typeface="Arial"/>
              <a:buChar char="•"/>
            </a:pPr>
            <a:r>
              <a:rPr lang="en-US" sz="2800">
                <a:latin typeface="Calibri"/>
                <a:ea typeface="Calibri"/>
                <a:cs typeface="Calibri"/>
              </a:rPr>
              <a:t>b is an N ×1 vector containing the negated temporal derivatives (w.r.t t)</a:t>
            </a:r>
          </a:p>
          <a:p>
            <a:endParaRPr lang="en-US">
              <a:ea typeface="Calibri"/>
              <a:cs typeface="Calibri"/>
            </a:endParaRPr>
          </a:p>
        </p:txBody>
      </p:sp>
    </p:spTree>
    <p:extLst>
      <p:ext uri="{BB962C8B-B14F-4D97-AF65-F5344CB8AC3E}">
        <p14:creationId xmlns:p14="http://schemas.microsoft.com/office/powerpoint/2010/main" val="1905335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63EA-76AB-6DEE-E38F-7A0F64A6A3BB}"/>
              </a:ext>
            </a:extLst>
          </p:cNvPr>
          <p:cNvSpPr>
            <a:spLocks noGrp="1"/>
          </p:cNvSpPr>
          <p:nvPr>
            <p:ph type="title"/>
          </p:nvPr>
        </p:nvSpPr>
        <p:spPr/>
        <p:txBody>
          <a:bodyPr/>
          <a:lstStyle/>
          <a:p>
            <a:r>
              <a:rPr lang="en-US" sz="4000" b="1" dirty="0">
                <a:ea typeface="Calibri"/>
                <a:cs typeface="Calibri"/>
              </a:rPr>
              <a:t>METHODOLOGY-[28]</a:t>
            </a:r>
            <a:br>
              <a:rPr lang="en-US" sz="4000" b="1" dirty="0">
                <a:ea typeface="Calibri"/>
                <a:cs typeface="Calibri"/>
              </a:rPr>
            </a:br>
            <a:r>
              <a:rPr lang="en-US" sz="4000" b="1" dirty="0">
                <a:ea typeface="Calibri"/>
                <a:cs typeface="Calibri"/>
              </a:rPr>
              <a:t>Camera Movement Estimation-[3]</a:t>
            </a:r>
            <a:endParaRPr lang="en-US" sz="4000" b="1" dirty="0"/>
          </a:p>
        </p:txBody>
      </p:sp>
      <p:sp>
        <p:nvSpPr>
          <p:cNvPr id="3" name="Content Placeholder 2">
            <a:extLst>
              <a:ext uri="{FF2B5EF4-FFF2-40B4-BE49-F238E27FC236}">
                <a16:creationId xmlns:a16="http://schemas.microsoft.com/office/drawing/2014/main" id="{2180757F-83F5-9191-8BD9-C08D5861A429}"/>
              </a:ext>
            </a:extLst>
          </p:cNvPr>
          <p:cNvSpPr>
            <a:spLocks noGrp="1"/>
          </p:cNvSpPr>
          <p:nvPr>
            <p:ph idx="1"/>
          </p:nvPr>
        </p:nvSpPr>
        <p:spPr/>
        <p:txBody>
          <a:bodyPr/>
          <a:lstStyle/>
          <a:p>
            <a:r>
              <a:rPr lang="en-US" sz="2800">
                <a:ea typeface="Calibri"/>
                <a:cs typeface="Calibri"/>
              </a:rPr>
              <a:t>The Lucas-Kanade algorithm approximates this optical flow by locally solving the optical flow equations using  least-square. The least square solution is</a:t>
            </a:r>
          </a:p>
          <a:p>
            <a:pPr marL="0" indent="0">
              <a:buNone/>
            </a:pPr>
            <a:endParaRPr lang="en-US">
              <a:ea typeface="Calibri"/>
              <a:cs typeface="Calibri"/>
            </a:endParaRPr>
          </a:p>
        </p:txBody>
      </p:sp>
      <p:pic>
        <p:nvPicPr>
          <p:cNvPr id="4" name="Picture 3" descr="A black rectangular object with black text&#10;&#10;AI-generated content may be incorrect.">
            <a:extLst>
              <a:ext uri="{FF2B5EF4-FFF2-40B4-BE49-F238E27FC236}">
                <a16:creationId xmlns:a16="http://schemas.microsoft.com/office/drawing/2014/main" id="{A0E85C68-C5FD-47B0-D33A-A1697CE473AB}"/>
              </a:ext>
            </a:extLst>
          </p:cNvPr>
          <p:cNvPicPr>
            <a:picLocks noChangeAspect="1"/>
          </p:cNvPicPr>
          <p:nvPr/>
        </p:nvPicPr>
        <p:blipFill>
          <a:blip r:embed="rId2"/>
          <a:stretch>
            <a:fillRect/>
          </a:stretch>
        </p:blipFill>
        <p:spPr>
          <a:xfrm>
            <a:off x="2740799" y="3543907"/>
            <a:ext cx="3105150" cy="1619250"/>
          </a:xfrm>
          <a:prstGeom prst="rect">
            <a:avLst/>
          </a:prstGeom>
        </p:spPr>
      </p:pic>
    </p:spTree>
    <p:extLst>
      <p:ext uri="{BB962C8B-B14F-4D97-AF65-F5344CB8AC3E}">
        <p14:creationId xmlns:p14="http://schemas.microsoft.com/office/powerpoint/2010/main" val="4061392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C7B5-6A86-53AE-740C-0ABC5F2AE005}"/>
              </a:ext>
            </a:extLst>
          </p:cNvPr>
          <p:cNvSpPr>
            <a:spLocks noGrp="1"/>
          </p:cNvSpPr>
          <p:nvPr>
            <p:ph type="title"/>
          </p:nvPr>
        </p:nvSpPr>
        <p:spPr/>
        <p:txBody>
          <a:bodyPr/>
          <a:lstStyle/>
          <a:p>
            <a:r>
              <a:rPr lang="en-US" sz="4000" b="1" dirty="0">
                <a:ea typeface="Calibri"/>
                <a:cs typeface="Calibri"/>
              </a:rPr>
              <a:t>METHODOLOGY-[29]</a:t>
            </a:r>
            <a:br>
              <a:rPr lang="en-US" sz="4000" b="1" dirty="0">
                <a:ea typeface="Calibri"/>
                <a:cs typeface="Calibri"/>
              </a:rPr>
            </a:br>
            <a:r>
              <a:rPr lang="en-US" sz="4000" b="1" dirty="0">
                <a:ea typeface="Calibri"/>
                <a:cs typeface="Calibri"/>
              </a:rPr>
              <a:t>Camera Movement Estimation-[4]</a:t>
            </a:r>
            <a:endParaRPr lang="en-US" sz="4000" b="1" dirty="0"/>
          </a:p>
        </p:txBody>
      </p:sp>
      <p:sp>
        <p:nvSpPr>
          <p:cNvPr id="3" name="Content Placeholder 2">
            <a:extLst>
              <a:ext uri="{FF2B5EF4-FFF2-40B4-BE49-F238E27FC236}">
                <a16:creationId xmlns:a16="http://schemas.microsoft.com/office/drawing/2014/main" id="{BC33A1DC-3B1B-CA99-7A81-4587A4C288AD}"/>
              </a:ext>
            </a:extLst>
          </p:cNvPr>
          <p:cNvSpPr>
            <a:spLocks noGrp="1"/>
          </p:cNvSpPr>
          <p:nvPr>
            <p:ph idx="1"/>
          </p:nvPr>
        </p:nvSpPr>
        <p:spPr/>
        <p:txBody>
          <a:bodyPr/>
          <a:lstStyle/>
          <a:p>
            <a:r>
              <a:rPr lang="en-US" sz="2800">
                <a:ea typeface="Calibri"/>
                <a:cs typeface="Calibri"/>
              </a:rPr>
              <a:t>After finding the u and v which can be referred as "</a:t>
            </a:r>
            <a:r>
              <a:rPr lang="en-US" sz="2800" err="1">
                <a:ea typeface="Calibri"/>
                <a:cs typeface="Calibri"/>
              </a:rPr>
              <a:t>CameraMovementX</a:t>
            </a:r>
            <a:r>
              <a:rPr lang="en-US" sz="2800">
                <a:ea typeface="Calibri"/>
                <a:cs typeface="Calibri"/>
              </a:rPr>
              <a:t>" and "</a:t>
            </a:r>
            <a:r>
              <a:rPr lang="en-US" sz="2800" err="1">
                <a:ea typeface="Calibri"/>
                <a:cs typeface="Calibri"/>
              </a:rPr>
              <a:t>CameraMovementY</a:t>
            </a:r>
            <a:r>
              <a:rPr lang="en-US" sz="2800">
                <a:ea typeface="Calibri"/>
                <a:cs typeface="Calibri"/>
              </a:rPr>
              <a:t>".</a:t>
            </a:r>
          </a:p>
          <a:p>
            <a:r>
              <a:rPr lang="en-US" sz="2800">
                <a:ea typeface="Calibri"/>
                <a:cs typeface="Calibri"/>
              </a:rPr>
              <a:t>Now we just have to subtract the predicted value of objects with u and v so that we get the actual prediction.</a:t>
            </a:r>
          </a:p>
          <a:p>
            <a:pPr marL="0" indent="0">
              <a:buNone/>
            </a:pPr>
            <a:endParaRPr lang="en-US" sz="2800">
              <a:ea typeface="Calibri"/>
              <a:cs typeface="Calibri"/>
            </a:endParaRPr>
          </a:p>
        </p:txBody>
      </p:sp>
      <p:pic>
        <p:nvPicPr>
          <p:cNvPr id="4" name="Picture 3">
            <a:extLst>
              <a:ext uri="{FF2B5EF4-FFF2-40B4-BE49-F238E27FC236}">
                <a16:creationId xmlns:a16="http://schemas.microsoft.com/office/drawing/2014/main" id="{1CE15C43-0310-2F17-24B1-37F2A6680E3B}"/>
              </a:ext>
            </a:extLst>
          </p:cNvPr>
          <p:cNvPicPr>
            <a:picLocks noChangeAspect="1"/>
          </p:cNvPicPr>
          <p:nvPr/>
        </p:nvPicPr>
        <p:blipFill>
          <a:blip r:embed="rId2"/>
          <a:stretch>
            <a:fillRect/>
          </a:stretch>
        </p:blipFill>
        <p:spPr>
          <a:xfrm>
            <a:off x="1077301" y="4126489"/>
            <a:ext cx="4000500" cy="1619250"/>
          </a:xfrm>
          <a:prstGeom prst="rect">
            <a:avLst/>
          </a:prstGeom>
        </p:spPr>
      </p:pic>
      <p:pic>
        <p:nvPicPr>
          <p:cNvPr id="5" name="Picture 4" descr="A diagram of a rectangular object with a yellow arrow&#10;&#10;AI-generated content may be incorrect.">
            <a:extLst>
              <a:ext uri="{FF2B5EF4-FFF2-40B4-BE49-F238E27FC236}">
                <a16:creationId xmlns:a16="http://schemas.microsoft.com/office/drawing/2014/main" id="{A01F9597-177F-0FBB-812E-38F2D68531B9}"/>
              </a:ext>
            </a:extLst>
          </p:cNvPr>
          <p:cNvPicPr>
            <a:picLocks noChangeAspect="1"/>
          </p:cNvPicPr>
          <p:nvPr/>
        </p:nvPicPr>
        <p:blipFill>
          <a:blip r:embed="rId3"/>
          <a:stretch>
            <a:fillRect/>
          </a:stretch>
        </p:blipFill>
        <p:spPr>
          <a:xfrm>
            <a:off x="5090968" y="3962717"/>
            <a:ext cx="3597391" cy="1655504"/>
          </a:xfrm>
          <a:prstGeom prst="rect">
            <a:avLst/>
          </a:prstGeom>
        </p:spPr>
      </p:pic>
    </p:spTree>
    <p:extLst>
      <p:ext uri="{BB962C8B-B14F-4D97-AF65-F5344CB8AC3E}">
        <p14:creationId xmlns:p14="http://schemas.microsoft.com/office/powerpoint/2010/main" val="2204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8105A22-E46D-A3E2-1F98-ED6F80818A50}"/>
              </a:ext>
            </a:extLst>
          </p:cNvPr>
          <p:cNvSpPr txBox="1">
            <a:spLocks noGrp="1" noChangeArrowheads="1"/>
          </p:cNvSpPr>
          <p:nvPr>
            <p:ph type="title"/>
          </p:nvPr>
        </p:nvSpPr>
        <p:spPr/>
        <p:txBody>
          <a:bodyPr/>
          <a:lstStyle/>
          <a:p>
            <a:pPr eaLnBrk="1"/>
            <a:r>
              <a:rPr lang="en-GB" altLang="en-US" sz="4000" b="1">
                <a:ea typeface="Calibri"/>
                <a:cs typeface="Calibri"/>
              </a:rPr>
              <a:t>PROBLEM STATEMENT</a:t>
            </a:r>
            <a:br>
              <a:rPr lang="en-GB" altLang="en-US" sz="4000" b="1">
                <a:latin typeface="Calibri" panose="020F0502020204030204" pitchFamily="34" charset="0"/>
                <a:ea typeface="Calibri"/>
                <a:cs typeface="Calibri"/>
              </a:rPr>
            </a:br>
            <a:endParaRPr lang="en-GB" altLang="en-US" sz="4000">
              <a:latin typeface="Calibri" panose="020F0502020204030204" pitchFamily="34" charset="0"/>
            </a:endParaRPr>
          </a:p>
        </p:txBody>
      </p:sp>
      <p:sp>
        <p:nvSpPr>
          <p:cNvPr id="7171" name="Content Placeholder 2">
            <a:extLst>
              <a:ext uri="{FF2B5EF4-FFF2-40B4-BE49-F238E27FC236}">
                <a16:creationId xmlns:a16="http://schemas.microsoft.com/office/drawing/2014/main" id="{7E570638-D922-0B8A-DF80-B14FB0AAB3C3}"/>
              </a:ext>
            </a:extLst>
          </p:cNvPr>
          <p:cNvSpPr txBox="1">
            <a:spLocks noGrp="1" noChangeArrowheads="1"/>
          </p:cNvSpPr>
          <p:nvPr>
            <p:ph idx="1"/>
          </p:nvPr>
        </p:nvSpPr>
        <p:spPr>
          <a:xfrm>
            <a:off x="457200" y="985838"/>
            <a:ext cx="8229600" cy="5140325"/>
          </a:xfrm>
        </p:spPr>
        <p:txBody>
          <a:bodyPr/>
          <a:lstStyle/>
          <a:p>
            <a:r>
              <a:rPr lang="en-GB" sz="2800">
                <a:ea typeface="Calibri"/>
                <a:cs typeface="Calibri"/>
              </a:rPr>
              <a:t>Traditional football match analysis is inefficient, time-consuming, and subjective, relying on manual observation or costly tracking systems.</a:t>
            </a:r>
            <a:endParaRPr lang="en-US" sz="2800">
              <a:ea typeface="Calibri"/>
              <a:cs typeface="Calibri"/>
            </a:endParaRPr>
          </a:p>
          <a:p>
            <a:r>
              <a:rPr lang="en-GB" sz="2800">
                <a:ea typeface="Calibri"/>
                <a:cs typeface="Calibri"/>
              </a:rPr>
              <a:t>Existing deep learning models like Faster R-CNN and SSD struggle with occlusion handling, tracking accuracy, and fast-moving objects, limiting their effectiveness.</a:t>
            </a:r>
          </a:p>
          <a:p>
            <a:r>
              <a:rPr lang="en-GB" sz="2800">
                <a:solidFill>
                  <a:schemeClr val="tx1"/>
                </a:solidFill>
                <a:ea typeface="Open Sans"/>
                <a:cs typeface="Open Sans"/>
              </a:rPr>
              <a:t>In football analytics, it's difficult to study performance because there aren't cheap methods to identify and track players, referees, and the ball. This lack of affordable solutions makes it challenging to </a:t>
            </a:r>
            <a:r>
              <a:rPr lang="en-GB" sz="2800" err="1">
                <a:solidFill>
                  <a:schemeClr val="tx1"/>
                </a:solidFill>
                <a:ea typeface="Open Sans"/>
                <a:cs typeface="Open Sans"/>
              </a:rPr>
              <a:t>analyze</a:t>
            </a:r>
            <a:r>
              <a:rPr lang="en-GB" sz="2800">
                <a:solidFill>
                  <a:schemeClr val="tx1"/>
                </a:solidFill>
                <a:ea typeface="Open Sans"/>
                <a:cs typeface="Open Sans"/>
              </a:rPr>
              <a:t> how well everyone has done in field.</a:t>
            </a:r>
          </a:p>
          <a:p>
            <a:pPr>
              <a:lnSpc>
                <a:spcPct val="150000"/>
              </a:lnSpc>
            </a:pPr>
            <a:endParaRPr lang="en-GB" altLang="en-US" sz="2000">
              <a:latin typeface="Calibri" panose="020F0502020204030204" pitchFamily="34" charset="0"/>
              <a:ea typeface="Calibri"/>
              <a:cs typeface="Calibri"/>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39DC-2C9D-571A-CBE8-A6BD84445CC6}"/>
              </a:ext>
            </a:extLst>
          </p:cNvPr>
          <p:cNvSpPr>
            <a:spLocks noGrp="1"/>
          </p:cNvSpPr>
          <p:nvPr>
            <p:ph type="title"/>
          </p:nvPr>
        </p:nvSpPr>
        <p:spPr/>
        <p:txBody>
          <a:bodyPr/>
          <a:lstStyle/>
          <a:p>
            <a:r>
              <a:rPr lang="en-US" sz="4000" b="1" dirty="0">
                <a:ea typeface="Calibri"/>
                <a:cs typeface="Calibri"/>
              </a:rPr>
              <a:t>METHODOLOGY-[30]</a:t>
            </a:r>
            <a:br>
              <a:rPr lang="en-US" sz="4000" b="1" dirty="0">
                <a:ea typeface="Calibri"/>
                <a:cs typeface="Calibri"/>
              </a:rPr>
            </a:br>
            <a:r>
              <a:rPr lang="en-US" sz="4000" b="1" dirty="0">
                <a:ea typeface="Calibri"/>
                <a:cs typeface="Calibri"/>
              </a:rPr>
              <a:t>Camera Movement Estimation-[5]</a:t>
            </a:r>
            <a:endParaRPr lang="en-US" dirty="0"/>
          </a:p>
        </p:txBody>
      </p:sp>
      <p:pic>
        <p:nvPicPr>
          <p:cNvPr id="4" name="Content Placeholder 3" descr="A screenshot of a video game&#10;&#10;AI-generated content may be incorrect.">
            <a:extLst>
              <a:ext uri="{FF2B5EF4-FFF2-40B4-BE49-F238E27FC236}">
                <a16:creationId xmlns:a16="http://schemas.microsoft.com/office/drawing/2014/main" id="{89581F53-CFF2-8237-517D-9C217CBB5996}"/>
              </a:ext>
            </a:extLst>
          </p:cNvPr>
          <p:cNvPicPr>
            <a:picLocks noGrp="1" noChangeAspect="1"/>
          </p:cNvPicPr>
          <p:nvPr>
            <p:ph idx="1"/>
          </p:nvPr>
        </p:nvPicPr>
        <p:blipFill>
          <a:blip r:embed="rId2"/>
          <a:stretch>
            <a:fillRect/>
          </a:stretch>
        </p:blipFill>
        <p:spPr>
          <a:xfrm>
            <a:off x="937783" y="1891880"/>
            <a:ext cx="7261090" cy="4090526"/>
          </a:xfrm>
        </p:spPr>
      </p:pic>
    </p:spTree>
    <p:extLst>
      <p:ext uri="{BB962C8B-B14F-4D97-AF65-F5344CB8AC3E}">
        <p14:creationId xmlns:p14="http://schemas.microsoft.com/office/powerpoint/2010/main" val="972917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07A0-B950-AD0E-D37F-56F67CC9E0D2}"/>
              </a:ext>
            </a:extLst>
          </p:cNvPr>
          <p:cNvSpPr>
            <a:spLocks noGrp="1"/>
          </p:cNvSpPr>
          <p:nvPr>
            <p:ph type="title"/>
          </p:nvPr>
        </p:nvSpPr>
        <p:spPr/>
        <p:txBody>
          <a:bodyPr/>
          <a:lstStyle/>
          <a:p>
            <a:r>
              <a:rPr lang="en-US" sz="4000" b="1" dirty="0">
                <a:ea typeface="Calibri"/>
                <a:cs typeface="Calibri"/>
              </a:rPr>
              <a:t>METHODOLOGY-[31]</a:t>
            </a:r>
            <a:br>
              <a:rPr lang="en-US" sz="4000" b="1" dirty="0">
                <a:ea typeface="Calibri"/>
                <a:cs typeface="Calibri"/>
              </a:rPr>
            </a:br>
            <a:r>
              <a:rPr lang="en-US" sz="4000" b="1" dirty="0">
                <a:ea typeface="Calibri"/>
                <a:cs typeface="Calibri"/>
              </a:rPr>
              <a:t>Perspective Transformation</a:t>
            </a:r>
          </a:p>
        </p:txBody>
      </p:sp>
      <p:sp>
        <p:nvSpPr>
          <p:cNvPr id="3" name="Content Placeholder 2">
            <a:extLst>
              <a:ext uri="{FF2B5EF4-FFF2-40B4-BE49-F238E27FC236}">
                <a16:creationId xmlns:a16="http://schemas.microsoft.com/office/drawing/2014/main" id="{C9428FE0-D847-D5E7-DC13-4BFCBE8D8419}"/>
              </a:ext>
            </a:extLst>
          </p:cNvPr>
          <p:cNvSpPr>
            <a:spLocks noGrp="1"/>
          </p:cNvSpPr>
          <p:nvPr>
            <p:ph idx="1"/>
          </p:nvPr>
        </p:nvSpPr>
        <p:spPr/>
        <p:txBody>
          <a:bodyPr/>
          <a:lstStyle/>
          <a:p>
            <a:pPr marL="457200" indent="-457200"/>
            <a:r>
              <a:rPr lang="en-US" sz="2800">
                <a:ea typeface="Calibri"/>
                <a:cs typeface="Calibri"/>
              </a:rPr>
              <a:t>Our next problem was the calculation of speed and distance ,since we can't calculate those in pixel coordinates as they will be wrong. We need to convert the pixel coordinated to real world coordinates by perspective transformation using </a:t>
            </a:r>
            <a:r>
              <a:rPr lang="en-US" sz="2800" err="1">
                <a:ea typeface="Calibri"/>
                <a:cs typeface="Calibri"/>
              </a:rPr>
              <a:t>homography</a:t>
            </a:r>
            <a:r>
              <a:rPr lang="en-US" sz="2800">
                <a:ea typeface="Calibri"/>
                <a:cs typeface="Calibri"/>
              </a:rPr>
              <a:t> so that our estimated distance and speed will be correct.</a:t>
            </a:r>
          </a:p>
          <a:p>
            <a:pPr marL="457200" indent="-457200"/>
            <a:r>
              <a:rPr lang="en-US" sz="2800" err="1">
                <a:ea typeface="Calibri"/>
                <a:cs typeface="Calibri"/>
              </a:rPr>
              <a:t>Homography</a:t>
            </a:r>
            <a:r>
              <a:rPr lang="en-US" sz="2800">
                <a:ea typeface="Calibri"/>
                <a:cs typeface="Calibri"/>
              </a:rPr>
              <a:t> is a mathematical transformation that maps points from one plane to another. </a:t>
            </a:r>
          </a:p>
        </p:txBody>
      </p:sp>
    </p:spTree>
    <p:extLst>
      <p:ext uri="{BB962C8B-B14F-4D97-AF65-F5344CB8AC3E}">
        <p14:creationId xmlns:p14="http://schemas.microsoft.com/office/powerpoint/2010/main" val="3517293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47A0-D890-433B-C503-79A77F3C249D}"/>
              </a:ext>
            </a:extLst>
          </p:cNvPr>
          <p:cNvSpPr>
            <a:spLocks noGrp="1"/>
          </p:cNvSpPr>
          <p:nvPr>
            <p:ph type="title"/>
          </p:nvPr>
        </p:nvSpPr>
        <p:spPr/>
        <p:txBody>
          <a:bodyPr/>
          <a:lstStyle/>
          <a:p>
            <a:r>
              <a:rPr lang="en-US" sz="4000" b="1" dirty="0">
                <a:ea typeface="Calibri"/>
                <a:cs typeface="Calibri"/>
              </a:rPr>
              <a:t>METHODOLOGY-[32]</a:t>
            </a:r>
            <a:br>
              <a:rPr lang="en-US" sz="4000" b="1" dirty="0">
                <a:ea typeface="Calibri"/>
                <a:cs typeface="Calibri"/>
              </a:rPr>
            </a:br>
            <a:r>
              <a:rPr lang="en-US" sz="4000" b="1" dirty="0">
                <a:ea typeface="Calibri"/>
                <a:cs typeface="Calibri"/>
              </a:rPr>
              <a:t>Perspective Transformation-[2]</a:t>
            </a:r>
          </a:p>
        </p:txBody>
      </p:sp>
      <p:sp>
        <p:nvSpPr>
          <p:cNvPr id="3" name="Content Placeholder 2">
            <a:extLst>
              <a:ext uri="{FF2B5EF4-FFF2-40B4-BE49-F238E27FC236}">
                <a16:creationId xmlns:a16="http://schemas.microsoft.com/office/drawing/2014/main" id="{91041B75-9AF8-CD2F-226E-A056428E4DE1}"/>
              </a:ext>
            </a:extLst>
          </p:cNvPr>
          <p:cNvSpPr>
            <a:spLocks noGrp="1"/>
          </p:cNvSpPr>
          <p:nvPr>
            <p:ph idx="1"/>
          </p:nvPr>
        </p:nvSpPr>
        <p:spPr/>
        <p:txBody>
          <a:bodyPr/>
          <a:lstStyle/>
          <a:p>
            <a:r>
              <a:rPr lang="en-US" sz="2800">
                <a:ea typeface="Calibri"/>
                <a:cs typeface="Calibri"/>
              </a:rPr>
              <a:t>The </a:t>
            </a:r>
            <a:r>
              <a:rPr lang="en-US" sz="2800" err="1">
                <a:ea typeface="Calibri"/>
                <a:cs typeface="Calibri"/>
              </a:rPr>
              <a:t>homography</a:t>
            </a:r>
            <a:r>
              <a:rPr lang="en-US" sz="2800">
                <a:ea typeface="Calibri"/>
                <a:cs typeface="Calibri"/>
              </a:rPr>
              <a:t> transformation can be represented using the following matrix equations:</a:t>
            </a:r>
          </a:p>
          <a:p>
            <a:endParaRPr lang="en-US" sz="2800">
              <a:ea typeface="Calibri"/>
              <a:cs typeface="Calibri"/>
            </a:endParaRPr>
          </a:p>
        </p:txBody>
      </p:sp>
      <p:pic>
        <p:nvPicPr>
          <p:cNvPr id="4" name="Picture 3" descr="A black rectangular lines with black letters and numbers&#10;&#10;AI-generated content may be incorrect.">
            <a:extLst>
              <a:ext uri="{FF2B5EF4-FFF2-40B4-BE49-F238E27FC236}">
                <a16:creationId xmlns:a16="http://schemas.microsoft.com/office/drawing/2014/main" id="{A2C07A06-0DEE-BD85-A853-3B3122FB355F}"/>
              </a:ext>
            </a:extLst>
          </p:cNvPr>
          <p:cNvPicPr>
            <a:picLocks noChangeAspect="1"/>
          </p:cNvPicPr>
          <p:nvPr/>
        </p:nvPicPr>
        <p:blipFill>
          <a:blip r:embed="rId2"/>
          <a:stretch>
            <a:fillRect/>
          </a:stretch>
        </p:blipFill>
        <p:spPr>
          <a:xfrm>
            <a:off x="2658319" y="2602620"/>
            <a:ext cx="3219450" cy="2286000"/>
          </a:xfrm>
          <a:prstGeom prst="rect">
            <a:avLst/>
          </a:prstGeom>
        </p:spPr>
      </p:pic>
      <p:sp>
        <p:nvSpPr>
          <p:cNvPr id="6" name="TextBox 5">
            <a:extLst>
              <a:ext uri="{FF2B5EF4-FFF2-40B4-BE49-F238E27FC236}">
                <a16:creationId xmlns:a16="http://schemas.microsoft.com/office/drawing/2014/main" id="{9EA51CDA-A828-5E5D-75A9-19BFBC0D97EB}"/>
              </a:ext>
            </a:extLst>
          </p:cNvPr>
          <p:cNvSpPr txBox="1"/>
          <p:nvPr/>
        </p:nvSpPr>
        <p:spPr>
          <a:xfrm>
            <a:off x="455933" y="4977274"/>
            <a:ext cx="84854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Where </a:t>
            </a:r>
            <a:endParaRPr lang="en-US" sz="2800">
              <a:ea typeface="Calibri" panose="020F0502020204030204" pitchFamily="34" charset="0"/>
              <a:cs typeface="Calibri" panose="020F0502020204030204" pitchFamily="34" charset="0"/>
            </a:endParaRPr>
          </a:p>
          <a:p>
            <a:pPr marL="457200" indent="-457200">
              <a:buFont typeface="Arial"/>
              <a:buChar char="•"/>
            </a:pPr>
            <a:r>
              <a:rPr lang="en-US" sz="2800" err="1">
                <a:latin typeface="Calibri"/>
                <a:ea typeface="Calibri"/>
                <a:cs typeface="Calibri"/>
              </a:rPr>
              <a:t>x',y</a:t>
            </a:r>
            <a:r>
              <a:rPr lang="en-US" sz="2800">
                <a:latin typeface="Calibri"/>
                <a:ea typeface="Calibri"/>
                <a:cs typeface="Calibri"/>
              </a:rPr>
              <a:t>' are top-down view</a:t>
            </a:r>
            <a:endParaRPr lang="en-US" sz="2800">
              <a:ea typeface="Calibri"/>
              <a:cs typeface="Calibri"/>
            </a:endParaRPr>
          </a:p>
          <a:p>
            <a:pPr marL="457200" indent="-457200">
              <a:buFont typeface="Arial"/>
              <a:buChar char="•"/>
            </a:pPr>
            <a:r>
              <a:rPr lang="en-US" sz="2800">
                <a:latin typeface="Calibri"/>
                <a:ea typeface="Calibri"/>
                <a:cs typeface="Calibri"/>
              </a:rPr>
              <a:t> </a:t>
            </a:r>
            <a:r>
              <a:rPr lang="en-US" sz="2800" err="1">
                <a:latin typeface="Calibri"/>
                <a:ea typeface="Calibri"/>
                <a:cs typeface="Calibri"/>
              </a:rPr>
              <a:t>x,y</a:t>
            </a:r>
            <a:r>
              <a:rPr lang="en-US" sz="2800">
                <a:latin typeface="Calibri"/>
                <a:ea typeface="Calibri"/>
                <a:cs typeface="Calibri"/>
              </a:rPr>
              <a:t> are angled view </a:t>
            </a:r>
            <a:endParaRPr lang="en-US" sz="2800">
              <a:ea typeface="Calibri"/>
              <a:cs typeface="Calibri"/>
            </a:endParaRPr>
          </a:p>
        </p:txBody>
      </p:sp>
    </p:spTree>
    <p:extLst>
      <p:ext uri="{BB962C8B-B14F-4D97-AF65-F5344CB8AC3E}">
        <p14:creationId xmlns:p14="http://schemas.microsoft.com/office/powerpoint/2010/main" val="83723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AED9-35C0-F6D5-3529-6AFDC606BE05}"/>
              </a:ext>
            </a:extLst>
          </p:cNvPr>
          <p:cNvSpPr>
            <a:spLocks noGrp="1"/>
          </p:cNvSpPr>
          <p:nvPr>
            <p:ph type="title"/>
          </p:nvPr>
        </p:nvSpPr>
        <p:spPr>
          <a:xfrm>
            <a:off x="457200" y="327527"/>
            <a:ext cx="8229600" cy="1143000"/>
          </a:xfrm>
        </p:spPr>
        <p:txBody>
          <a:bodyPr/>
          <a:lstStyle/>
          <a:p>
            <a:r>
              <a:rPr lang="en-US" sz="4000" b="1" dirty="0">
                <a:ea typeface="Calibri"/>
                <a:cs typeface="Calibri"/>
              </a:rPr>
              <a:t>METHODOLOGY-[33]</a:t>
            </a:r>
            <a:br>
              <a:rPr lang="en-US" sz="4000" b="1" dirty="0">
                <a:ea typeface="Calibri"/>
                <a:cs typeface="Calibri"/>
              </a:rPr>
            </a:br>
            <a:r>
              <a:rPr lang="en-US" sz="4000" b="1" dirty="0">
                <a:ea typeface="Calibri"/>
                <a:cs typeface="Calibri"/>
              </a:rPr>
              <a:t>Perspective Transformation-[3]</a:t>
            </a:r>
          </a:p>
          <a:p>
            <a:endParaRPr lang="en-US">
              <a:ea typeface="Calibri"/>
              <a:cs typeface="Calibri"/>
            </a:endParaRPr>
          </a:p>
        </p:txBody>
      </p:sp>
      <p:pic>
        <p:nvPicPr>
          <p:cNvPr id="5" name="Picture 4">
            <a:extLst>
              <a:ext uri="{FF2B5EF4-FFF2-40B4-BE49-F238E27FC236}">
                <a16:creationId xmlns:a16="http://schemas.microsoft.com/office/drawing/2014/main" id="{D773BC23-92D0-3CEB-16A3-0DB8B68FAAA2}"/>
              </a:ext>
            </a:extLst>
          </p:cNvPr>
          <p:cNvPicPr>
            <a:picLocks noChangeAspect="1"/>
          </p:cNvPicPr>
          <p:nvPr/>
        </p:nvPicPr>
        <p:blipFill>
          <a:blip r:embed="rId2"/>
          <a:stretch>
            <a:fillRect/>
          </a:stretch>
        </p:blipFill>
        <p:spPr>
          <a:xfrm>
            <a:off x="730596" y="2062520"/>
            <a:ext cx="7680768" cy="3268509"/>
          </a:xfrm>
          <a:prstGeom prst="rect">
            <a:avLst/>
          </a:prstGeom>
        </p:spPr>
      </p:pic>
    </p:spTree>
    <p:extLst>
      <p:ext uri="{BB962C8B-B14F-4D97-AF65-F5344CB8AC3E}">
        <p14:creationId xmlns:p14="http://schemas.microsoft.com/office/powerpoint/2010/main" val="2698998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BBD5-A5A5-7413-62EA-3215715FEE40}"/>
              </a:ext>
            </a:extLst>
          </p:cNvPr>
          <p:cNvSpPr>
            <a:spLocks noGrp="1"/>
          </p:cNvSpPr>
          <p:nvPr>
            <p:ph type="title"/>
          </p:nvPr>
        </p:nvSpPr>
        <p:spPr/>
        <p:txBody>
          <a:bodyPr/>
          <a:lstStyle/>
          <a:p>
            <a:r>
              <a:rPr lang="en-US" sz="4000" b="1" dirty="0">
                <a:ea typeface="Calibri"/>
                <a:cs typeface="Calibri"/>
              </a:rPr>
              <a:t>METHODOLOGY-[34]</a:t>
            </a:r>
            <a:br>
              <a:rPr lang="en-US" sz="4000" b="1" dirty="0">
                <a:ea typeface="Calibri"/>
                <a:cs typeface="Calibri"/>
              </a:rPr>
            </a:br>
            <a:r>
              <a:rPr lang="en-US" sz="4000" b="1" dirty="0">
                <a:ea typeface="Calibri"/>
                <a:cs typeface="Calibri"/>
              </a:rPr>
              <a:t>Perspective Transformation</a:t>
            </a:r>
          </a:p>
        </p:txBody>
      </p:sp>
      <p:pic>
        <p:nvPicPr>
          <p:cNvPr id="4" name="Content Placeholder 3" descr="A football game with players on a field&#10;&#10;AI-generated content may be incorrect.">
            <a:extLst>
              <a:ext uri="{FF2B5EF4-FFF2-40B4-BE49-F238E27FC236}">
                <a16:creationId xmlns:a16="http://schemas.microsoft.com/office/drawing/2014/main" id="{97F1948B-DD0C-DAB0-BBA4-11B9722FC50C}"/>
              </a:ext>
            </a:extLst>
          </p:cNvPr>
          <p:cNvPicPr>
            <a:picLocks noGrp="1" noChangeAspect="1"/>
          </p:cNvPicPr>
          <p:nvPr>
            <p:ph idx="1"/>
          </p:nvPr>
        </p:nvPicPr>
        <p:blipFill>
          <a:blip r:embed="rId2"/>
          <a:stretch>
            <a:fillRect/>
          </a:stretch>
        </p:blipFill>
        <p:spPr>
          <a:xfrm>
            <a:off x="785218" y="2063570"/>
            <a:ext cx="8010498" cy="3421916"/>
          </a:xfrm>
        </p:spPr>
      </p:pic>
    </p:spTree>
    <p:extLst>
      <p:ext uri="{BB962C8B-B14F-4D97-AF65-F5344CB8AC3E}">
        <p14:creationId xmlns:p14="http://schemas.microsoft.com/office/powerpoint/2010/main" val="45036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CD96-4B71-F595-6EAC-71D0898C0E2E}"/>
              </a:ext>
            </a:extLst>
          </p:cNvPr>
          <p:cNvSpPr>
            <a:spLocks noGrp="1"/>
          </p:cNvSpPr>
          <p:nvPr>
            <p:ph type="title"/>
          </p:nvPr>
        </p:nvSpPr>
        <p:spPr/>
        <p:txBody>
          <a:bodyPr/>
          <a:lstStyle/>
          <a:p>
            <a:r>
              <a:rPr lang="en-US" sz="4000" b="1" dirty="0">
                <a:ea typeface="Calibri"/>
                <a:cs typeface="Calibri"/>
              </a:rPr>
              <a:t>METHODOLOGY-[35]</a:t>
            </a:r>
            <a:br>
              <a:rPr lang="en-US" sz="4000" b="1" dirty="0">
                <a:ea typeface="Calibri"/>
                <a:cs typeface="Calibri"/>
              </a:rPr>
            </a:br>
            <a:r>
              <a:rPr lang="en-US" sz="4000" b="1" dirty="0">
                <a:ea typeface="Calibri"/>
                <a:cs typeface="Calibri"/>
              </a:rPr>
              <a:t>Ball Interpolation</a:t>
            </a:r>
            <a:endParaRPr lang="en-US" sz="4000" b="1" dirty="0"/>
          </a:p>
        </p:txBody>
      </p:sp>
      <p:sp>
        <p:nvSpPr>
          <p:cNvPr id="3" name="Content Placeholder 2">
            <a:extLst>
              <a:ext uri="{FF2B5EF4-FFF2-40B4-BE49-F238E27FC236}">
                <a16:creationId xmlns:a16="http://schemas.microsoft.com/office/drawing/2014/main" id="{77867801-DED4-F284-2CE9-5980F04D5445}"/>
              </a:ext>
            </a:extLst>
          </p:cNvPr>
          <p:cNvSpPr>
            <a:spLocks noGrp="1"/>
          </p:cNvSpPr>
          <p:nvPr>
            <p:ph idx="1"/>
          </p:nvPr>
        </p:nvSpPr>
        <p:spPr/>
        <p:txBody>
          <a:bodyPr/>
          <a:lstStyle/>
          <a:p>
            <a:r>
              <a:rPr lang="en-US" sz="2800">
                <a:ea typeface="Calibri"/>
                <a:cs typeface="Calibri"/>
              </a:rPr>
              <a:t>Since ball is small compared to other objects, it is hard to predict for the ball. Our model is failing to predict the ball so for that we would be using interpolation and predicting in frames where ball are missing.</a:t>
            </a:r>
          </a:p>
          <a:p>
            <a:r>
              <a:rPr lang="en-US" sz="2800">
                <a:ea typeface="Calibri"/>
                <a:cs typeface="Calibri"/>
              </a:rPr>
              <a:t>We would be using linear interpolation because they are computationally faster.</a:t>
            </a:r>
          </a:p>
          <a:p>
            <a:r>
              <a:rPr lang="en-US" sz="2800">
                <a:ea typeface="Calibri"/>
                <a:cs typeface="Calibri"/>
              </a:rPr>
              <a:t>This way, the ball would be predicted in every frames and ball will seem to be tracked.</a:t>
            </a:r>
          </a:p>
        </p:txBody>
      </p:sp>
    </p:spTree>
    <p:extLst>
      <p:ext uri="{BB962C8B-B14F-4D97-AF65-F5344CB8AC3E}">
        <p14:creationId xmlns:p14="http://schemas.microsoft.com/office/powerpoint/2010/main" val="4030185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thematical equation with black text&#10;&#10;AI-generated content may be incorrect.">
            <a:extLst>
              <a:ext uri="{FF2B5EF4-FFF2-40B4-BE49-F238E27FC236}">
                <a16:creationId xmlns:a16="http://schemas.microsoft.com/office/drawing/2014/main" id="{5CFF1AA4-ABE7-9A62-3FC9-EC24F1496412}"/>
              </a:ext>
            </a:extLst>
          </p:cNvPr>
          <p:cNvPicPr>
            <a:picLocks noChangeAspect="1"/>
          </p:cNvPicPr>
          <p:nvPr/>
        </p:nvPicPr>
        <p:blipFill>
          <a:blip r:embed="rId2"/>
          <a:stretch>
            <a:fillRect/>
          </a:stretch>
        </p:blipFill>
        <p:spPr>
          <a:xfrm>
            <a:off x="1652306" y="5342888"/>
            <a:ext cx="5334000" cy="1390650"/>
          </a:xfrm>
          <a:prstGeom prst="rect">
            <a:avLst/>
          </a:prstGeom>
        </p:spPr>
      </p:pic>
      <p:sp>
        <p:nvSpPr>
          <p:cNvPr id="2" name="Title 1">
            <a:extLst>
              <a:ext uri="{FF2B5EF4-FFF2-40B4-BE49-F238E27FC236}">
                <a16:creationId xmlns:a16="http://schemas.microsoft.com/office/drawing/2014/main" id="{7D2D69E0-0A74-CB48-0D99-79B371A1A857}"/>
              </a:ext>
            </a:extLst>
          </p:cNvPr>
          <p:cNvSpPr>
            <a:spLocks noGrp="1"/>
          </p:cNvSpPr>
          <p:nvPr>
            <p:ph type="title"/>
          </p:nvPr>
        </p:nvSpPr>
        <p:spPr/>
        <p:txBody>
          <a:bodyPr/>
          <a:lstStyle/>
          <a:p>
            <a:r>
              <a:rPr lang="en-US" sz="4000" b="1" dirty="0">
                <a:ea typeface="Calibri"/>
                <a:cs typeface="Calibri"/>
              </a:rPr>
              <a:t>METHODOLOGY-[36]</a:t>
            </a:r>
            <a:br>
              <a:rPr lang="en-US" sz="4000" b="1" dirty="0">
                <a:ea typeface="Calibri"/>
                <a:cs typeface="Calibri"/>
              </a:rPr>
            </a:br>
            <a:r>
              <a:rPr lang="en-US" sz="4000" b="1" dirty="0">
                <a:ea typeface="Calibri"/>
                <a:cs typeface="Calibri"/>
              </a:rPr>
              <a:t>Ball Interpolation-[2]</a:t>
            </a:r>
          </a:p>
        </p:txBody>
      </p:sp>
      <p:pic>
        <p:nvPicPr>
          <p:cNvPr id="4" name="Content Placeholder 3" descr="A diagram of a point&#10;&#10;AI-generated content may be incorrect.">
            <a:extLst>
              <a:ext uri="{FF2B5EF4-FFF2-40B4-BE49-F238E27FC236}">
                <a16:creationId xmlns:a16="http://schemas.microsoft.com/office/drawing/2014/main" id="{119C1A69-3DBE-C8F1-A1DB-B7E5C62B828D}"/>
              </a:ext>
            </a:extLst>
          </p:cNvPr>
          <p:cNvPicPr>
            <a:picLocks noGrp="1" noChangeAspect="1"/>
          </p:cNvPicPr>
          <p:nvPr>
            <p:ph idx="1"/>
          </p:nvPr>
        </p:nvPicPr>
        <p:blipFill>
          <a:blip r:embed="rId3"/>
          <a:stretch>
            <a:fillRect/>
          </a:stretch>
        </p:blipFill>
        <p:spPr>
          <a:xfrm>
            <a:off x="2519363" y="1416555"/>
            <a:ext cx="4105275" cy="3048000"/>
          </a:xfrm>
        </p:spPr>
      </p:pic>
      <p:sp>
        <p:nvSpPr>
          <p:cNvPr id="6" name="TextBox 5">
            <a:extLst>
              <a:ext uri="{FF2B5EF4-FFF2-40B4-BE49-F238E27FC236}">
                <a16:creationId xmlns:a16="http://schemas.microsoft.com/office/drawing/2014/main" id="{22815753-A519-06AB-0ED6-92B41D727EF9}"/>
              </a:ext>
            </a:extLst>
          </p:cNvPr>
          <p:cNvSpPr txBox="1"/>
          <p:nvPr/>
        </p:nvSpPr>
        <p:spPr>
          <a:xfrm>
            <a:off x="460084" y="4729138"/>
            <a:ext cx="804103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Formula for interpolation:</a:t>
            </a:r>
          </a:p>
          <a:p>
            <a:endParaRPr lang="en-US" sz="2800">
              <a:ea typeface="Calibri"/>
              <a:cs typeface="Calibri"/>
            </a:endParaRPr>
          </a:p>
          <a:p>
            <a:endParaRPr lang="en-US">
              <a:ea typeface="Calibri"/>
              <a:cs typeface="Calibri"/>
            </a:endParaRPr>
          </a:p>
        </p:txBody>
      </p:sp>
    </p:spTree>
    <p:extLst>
      <p:ext uri="{BB962C8B-B14F-4D97-AF65-F5344CB8AC3E}">
        <p14:creationId xmlns:p14="http://schemas.microsoft.com/office/powerpoint/2010/main" val="100435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DFEC-D45E-BD87-662A-503F02A9C0D8}"/>
              </a:ext>
            </a:extLst>
          </p:cNvPr>
          <p:cNvSpPr>
            <a:spLocks noGrp="1"/>
          </p:cNvSpPr>
          <p:nvPr>
            <p:ph type="title"/>
          </p:nvPr>
        </p:nvSpPr>
        <p:spPr/>
        <p:txBody>
          <a:bodyPr/>
          <a:lstStyle/>
          <a:p>
            <a:r>
              <a:rPr lang="en-US" dirty="0">
                <a:ea typeface="Calibri"/>
                <a:cs typeface="Calibri"/>
              </a:rPr>
              <a:t>METHODOLOGY-[37]</a:t>
            </a:r>
            <a:br>
              <a:rPr lang="en-US" dirty="0">
                <a:ea typeface="Calibri"/>
                <a:cs typeface="Calibri"/>
              </a:rPr>
            </a:br>
            <a:r>
              <a:rPr lang="en-US" dirty="0">
                <a:ea typeface="Calibri"/>
                <a:cs typeface="Calibri"/>
              </a:rPr>
              <a:t>Ball Interpolation-[3]</a:t>
            </a:r>
            <a:endParaRPr lang="en-US" dirty="0"/>
          </a:p>
        </p:txBody>
      </p:sp>
      <p:pic>
        <p:nvPicPr>
          <p:cNvPr id="4" name="Content Placeholder 3" descr="A group of people playing football&#10;&#10;AI-generated content may be incorrect.">
            <a:extLst>
              <a:ext uri="{FF2B5EF4-FFF2-40B4-BE49-F238E27FC236}">
                <a16:creationId xmlns:a16="http://schemas.microsoft.com/office/drawing/2014/main" id="{972927D2-769C-62C2-9F76-6E0A26D12485}"/>
              </a:ext>
            </a:extLst>
          </p:cNvPr>
          <p:cNvPicPr>
            <a:picLocks noGrp="1" noChangeAspect="1"/>
          </p:cNvPicPr>
          <p:nvPr>
            <p:ph idx="1"/>
          </p:nvPr>
        </p:nvPicPr>
        <p:blipFill>
          <a:blip r:embed="rId2"/>
          <a:stretch>
            <a:fillRect/>
          </a:stretch>
        </p:blipFill>
        <p:spPr>
          <a:xfrm>
            <a:off x="1551424" y="2110939"/>
            <a:ext cx="6041151" cy="3204778"/>
          </a:xfrm>
        </p:spPr>
      </p:pic>
    </p:spTree>
    <p:extLst>
      <p:ext uri="{BB962C8B-B14F-4D97-AF65-F5344CB8AC3E}">
        <p14:creationId xmlns:p14="http://schemas.microsoft.com/office/powerpoint/2010/main" val="455952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B216-04A2-E52D-DF73-253AACD3754E}"/>
              </a:ext>
            </a:extLst>
          </p:cNvPr>
          <p:cNvSpPr>
            <a:spLocks noGrp="1"/>
          </p:cNvSpPr>
          <p:nvPr>
            <p:ph type="title"/>
          </p:nvPr>
        </p:nvSpPr>
        <p:spPr/>
        <p:txBody>
          <a:bodyPr/>
          <a:lstStyle/>
          <a:p>
            <a:r>
              <a:rPr lang="en-US" sz="4000" b="1" dirty="0">
                <a:ea typeface="Calibri"/>
                <a:cs typeface="Calibri"/>
              </a:rPr>
              <a:t>METHODOLOGY-[38]</a:t>
            </a:r>
            <a:br>
              <a:rPr lang="en-US" sz="4000" b="1" dirty="0">
                <a:ea typeface="Calibri"/>
                <a:cs typeface="Calibri"/>
              </a:rPr>
            </a:br>
            <a:r>
              <a:rPr lang="en-US" sz="4000" b="1" dirty="0">
                <a:ea typeface="Calibri"/>
                <a:cs typeface="Calibri"/>
              </a:rPr>
              <a:t>Estimating speed and distance </a:t>
            </a:r>
            <a:endParaRPr lang="en-US" sz="4000" b="1" dirty="0"/>
          </a:p>
        </p:txBody>
      </p:sp>
      <p:sp>
        <p:nvSpPr>
          <p:cNvPr id="3" name="Content Placeholder 2">
            <a:extLst>
              <a:ext uri="{FF2B5EF4-FFF2-40B4-BE49-F238E27FC236}">
                <a16:creationId xmlns:a16="http://schemas.microsoft.com/office/drawing/2014/main" id="{0EF2E288-923D-7CCD-B9B1-B023DF28AFD9}"/>
              </a:ext>
            </a:extLst>
          </p:cNvPr>
          <p:cNvSpPr>
            <a:spLocks noGrp="1"/>
          </p:cNvSpPr>
          <p:nvPr>
            <p:ph idx="1"/>
          </p:nvPr>
        </p:nvSpPr>
        <p:spPr/>
        <p:txBody>
          <a:bodyPr/>
          <a:lstStyle/>
          <a:p>
            <a:r>
              <a:rPr lang="en-US" sz="2800">
                <a:ea typeface="Calibri"/>
                <a:cs typeface="Calibri"/>
              </a:rPr>
              <a:t>Now, we solved all issues related to transformation, camera movements and ball missing. We can accurately calculate the speed and distance of the players.</a:t>
            </a:r>
          </a:p>
          <a:p>
            <a:r>
              <a:rPr lang="en-US" sz="2800">
                <a:ea typeface="Calibri"/>
                <a:cs typeface="Calibri"/>
              </a:rPr>
              <a:t>For distance calculation, we will be using simple  Euclidean distance formula.</a:t>
            </a:r>
          </a:p>
        </p:txBody>
      </p:sp>
      <p:pic>
        <p:nvPicPr>
          <p:cNvPr id="4" name="Picture 3" descr="A black and white math equation&#10;&#10;AI-generated content may be incorrect.">
            <a:extLst>
              <a:ext uri="{FF2B5EF4-FFF2-40B4-BE49-F238E27FC236}">
                <a16:creationId xmlns:a16="http://schemas.microsoft.com/office/drawing/2014/main" id="{CFC19CC5-BE30-6E5E-4F2A-76352BE098C0}"/>
              </a:ext>
            </a:extLst>
          </p:cNvPr>
          <p:cNvPicPr>
            <a:picLocks noChangeAspect="1"/>
          </p:cNvPicPr>
          <p:nvPr/>
        </p:nvPicPr>
        <p:blipFill>
          <a:blip r:embed="rId2"/>
          <a:stretch>
            <a:fillRect/>
          </a:stretch>
        </p:blipFill>
        <p:spPr>
          <a:xfrm>
            <a:off x="2185314" y="4627646"/>
            <a:ext cx="4114800" cy="971550"/>
          </a:xfrm>
          <a:prstGeom prst="rect">
            <a:avLst/>
          </a:prstGeom>
        </p:spPr>
      </p:pic>
    </p:spTree>
    <p:extLst>
      <p:ext uri="{BB962C8B-B14F-4D97-AF65-F5344CB8AC3E}">
        <p14:creationId xmlns:p14="http://schemas.microsoft.com/office/powerpoint/2010/main" val="2328606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E124-93FC-4F7E-5177-5A060B662D28}"/>
              </a:ext>
            </a:extLst>
          </p:cNvPr>
          <p:cNvSpPr>
            <a:spLocks noGrp="1"/>
          </p:cNvSpPr>
          <p:nvPr>
            <p:ph type="title"/>
          </p:nvPr>
        </p:nvSpPr>
        <p:spPr>
          <a:xfrm>
            <a:off x="457200" y="327527"/>
            <a:ext cx="8229600" cy="1143000"/>
          </a:xfrm>
        </p:spPr>
        <p:txBody>
          <a:bodyPr/>
          <a:lstStyle/>
          <a:p>
            <a:r>
              <a:rPr lang="en-US" sz="4000" b="1" dirty="0">
                <a:ea typeface="Calibri"/>
                <a:cs typeface="Calibri"/>
              </a:rPr>
              <a:t>METHODOLOGY-[39]</a:t>
            </a:r>
            <a:br>
              <a:rPr lang="en-US" sz="4000" b="1" dirty="0">
                <a:ea typeface="Calibri"/>
                <a:cs typeface="Calibri"/>
              </a:rPr>
            </a:br>
            <a:r>
              <a:rPr lang="en-US" sz="4000" b="1" dirty="0">
                <a:ea typeface="Calibri"/>
                <a:cs typeface="Calibri"/>
              </a:rPr>
              <a:t>Estimating speed and distance -[2]</a:t>
            </a:r>
          </a:p>
        </p:txBody>
      </p:sp>
      <p:sp>
        <p:nvSpPr>
          <p:cNvPr id="3" name="Content Placeholder 2">
            <a:extLst>
              <a:ext uri="{FF2B5EF4-FFF2-40B4-BE49-F238E27FC236}">
                <a16:creationId xmlns:a16="http://schemas.microsoft.com/office/drawing/2014/main" id="{3E5DECA9-7683-2D8A-D687-50C82C758A79}"/>
              </a:ext>
            </a:extLst>
          </p:cNvPr>
          <p:cNvSpPr>
            <a:spLocks noGrp="1"/>
          </p:cNvSpPr>
          <p:nvPr>
            <p:ph idx="1"/>
          </p:nvPr>
        </p:nvSpPr>
        <p:spPr/>
        <p:txBody>
          <a:bodyPr/>
          <a:lstStyle/>
          <a:p>
            <a:r>
              <a:rPr lang="en-US" sz="2800">
                <a:ea typeface="Calibri"/>
                <a:cs typeface="Calibri"/>
              </a:rPr>
              <a:t>First, we need to calculate time between frames. Then we can calculate speed. We are calculating speed after every 5 frames, such that the annotation of change in speed shown is not fluctuating continuously , and we can see the change smoothly.</a:t>
            </a:r>
          </a:p>
        </p:txBody>
      </p:sp>
      <p:pic>
        <p:nvPicPr>
          <p:cNvPr id="4" name="Picture 3" descr="A mathematical equation with black text&#10;&#10;AI-generated content may be incorrect.">
            <a:extLst>
              <a:ext uri="{FF2B5EF4-FFF2-40B4-BE49-F238E27FC236}">
                <a16:creationId xmlns:a16="http://schemas.microsoft.com/office/drawing/2014/main" id="{92E818A1-A953-BB37-14A2-D6CE78C957C5}"/>
              </a:ext>
            </a:extLst>
          </p:cNvPr>
          <p:cNvPicPr>
            <a:picLocks noChangeAspect="1"/>
          </p:cNvPicPr>
          <p:nvPr/>
        </p:nvPicPr>
        <p:blipFill>
          <a:blip r:embed="rId2"/>
          <a:stretch>
            <a:fillRect/>
          </a:stretch>
        </p:blipFill>
        <p:spPr>
          <a:xfrm>
            <a:off x="1370155" y="4142053"/>
            <a:ext cx="2460486" cy="971550"/>
          </a:xfrm>
          <a:prstGeom prst="rect">
            <a:avLst/>
          </a:prstGeom>
        </p:spPr>
      </p:pic>
      <p:pic>
        <p:nvPicPr>
          <p:cNvPr id="5" name="Picture 4" descr="A math equation with black text&#10;&#10;AI-generated content may be incorrect.">
            <a:extLst>
              <a:ext uri="{FF2B5EF4-FFF2-40B4-BE49-F238E27FC236}">
                <a16:creationId xmlns:a16="http://schemas.microsoft.com/office/drawing/2014/main" id="{77026EB1-BB93-5E1F-6D0E-F433545818E3}"/>
              </a:ext>
            </a:extLst>
          </p:cNvPr>
          <p:cNvPicPr>
            <a:picLocks noChangeAspect="1"/>
          </p:cNvPicPr>
          <p:nvPr/>
        </p:nvPicPr>
        <p:blipFill>
          <a:blip r:embed="rId3"/>
          <a:stretch>
            <a:fillRect/>
          </a:stretch>
        </p:blipFill>
        <p:spPr>
          <a:xfrm>
            <a:off x="4571265" y="4142053"/>
            <a:ext cx="2857500" cy="971550"/>
          </a:xfrm>
          <a:prstGeom prst="rect">
            <a:avLst/>
          </a:prstGeom>
        </p:spPr>
      </p:pic>
      <p:sp>
        <p:nvSpPr>
          <p:cNvPr id="7" name="TextBox 6">
            <a:extLst>
              <a:ext uri="{FF2B5EF4-FFF2-40B4-BE49-F238E27FC236}">
                <a16:creationId xmlns:a16="http://schemas.microsoft.com/office/drawing/2014/main" id="{5C3B40FB-2AB9-9460-66E2-CBC751281B84}"/>
              </a:ext>
            </a:extLst>
          </p:cNvPr>
          <p:cNvSpPr txBox="1"/>
          <p:nvPr/>
        </p:nvSpPr>
        <p:spPr>
          <a:xfrm>
            <a:off x="460382" y="5328048"/>
            <a:ext cx="8441829" cy="1288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2009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CD79-EA30-48FE-C6BC-42D1A2453400}"/>
              </a:ext>
            </a:extLst>
          </p:cNvPr>
          <p:cNvSpPr txBox="1">
            <a:spLocks noGrp="1"/>
          </p:cNvSpPr>
          <p:nvPr>
            <p:ph type="title"/>
          </p:nvPr>
        </p:nvSpPr>
        <p:spPr>
          <a:xfrm>
            <a:off x="529281" y="836312"/>
            <a:ext cx="8229600" cy="603250"/>
          </a:xfrm>
        </p:spPr>
        <p:txBody>
          <a:bodyPr>
            <a:normAutofit fontScale="90000"/>
          </a:bodyPr>
          <a:lstStyle/>
          <a:p>
            <a:pPr eaLnBrk="1" fontAlgn="auto">
              <a:spcBef>
                <a:spcPts val="0"/>
              </a:spcBef>
              <a:spcAft>
                <a:spcPts val="0"/>
              </a:spcAft>
              <a:defRPr/>
            </a:pPr>
            <a:r>
              <a:rPr lang="en-US" sz="4000" b="1" cap="all">
                <a:latin typeface="Arial"/>
                <a:cs typeface="Arial"/>
              </a:rPr>
              <a:t>MOTIVATION</a:t>
            </a:r>
            <a:br>
              <a:rPr sz="2400" b="1">
                <a:latin typeface="Arial"/>
                <a:cs typeface="Arial"/>
              </a:rPr>
            </a:br>
            <a:endParaRPr>
              <a:ea typeface="Calibri"/>
              <a:cs typeface="Calibri"/>
            </a:endParaRPr>
          </a:p>
        </p:txBody>
      </p:sp>
      <p:sp>
        <p:nvSpPr>
          <p:cNvPr id="3" name="Content Placeholder 2">
            <a:extLst>
              <a:ext uri="{FF2B5EF4-FFF2-40B4-BE49-F238E27FC236}">
                <a16:creationId xmlns:a16="http://schemas.microsoft.com/office/drawing/2014/main" id="{FF249109-AF3F-4CEC-8E69-F6B6B2E1B44B}"/>
              </a:ext>
            </a:extLst>
          </p:cNvPr>
          <p:cNvSpPr txBox="1">
            <a:spLocks noGrp="1"/>
          </p:cNvSpPr>
          <p:nvPr>
            <p:ph idx="1"/>
          </p:nvPr>
        </p:nvSpPr>
        <p:spPr>
          <a:xfrm>
            <a:off x="529281" y="1439562"/>
            <a:ext cx="8229600" cy="5211763"/>
          </a:xfrm>
        </p:spPr>
        <p:txBody>
          <a:bodyPr>
            <a:normAutofit/>
          </a:bodyPr>
          <a:lstStyle/>
          <a:p>
            <a:pPr eaLnBrk="1" fontAlgn="auto">
              <a:spcAft>
                <a:spcPts val="0"/>
              </a:spcAft>
              <a:buFont typeface="Arial"/>
              <a:buChar char="•"/>
              <a:defRPr/>
            </a:pPr>
            <a:r>
              <a:rPr lang="en-GB" sz="2800"/>
              <a:t>Understanding player movements and team strategies is essential for match analysis.</a:t>
            </a:r>
            <a:endParaRPr lang="en-GB" sz="2800">
              <a:ea typeface="Calibri"/>
              <a:cs typeface="Calibri"/>
            </a:endParaRPr>
          </a:p>
          <a:p>
            <a:pPr eaLnBrk="1" fontAlgn="auto">
              <a:spcAft>
                <a:spcPts val="0"/>
              </a:spcAft>
              <a:buFont typeface="Arial"/>
              <a:buChar char="•"/>
              <a:defRPr/>
            </a:pPr>
            <a:r>
              <a:rPr lang="en-GB" sz="2800"/>
              <a:t>Manual tracking is time-consuming and error-prone.</a:t>
            </a:r>
            <a:endParaRPr lang="en-GB" sz="2800">
              <a:ea typeface="Calibri"/>
              <a:cs typeface="Calibri"/>
            </a:endParaRPr>
          </a:p>
          <a:p>
            <a:pPr eaLnBrk="1" fontAlgn="auto">
              <a:spcAft>
                <a:spcPts val="0"/>
              </a:spcAft>
              <a:buFont typeface="Arial"/>
              <a:buChar char="•"/>
              <a:defRPr/>
            </a:pPr>
            <a:r>
              <a:rPr lang="en-GB" sz="2800"/>
              <a:t>Automating the process can help coaches, analysts, and fans gain better insights.</a:t>
            </a:r>
            <a:endParaRPr lang="en-GB" sz="2800">
              <a:ea typeface="Calibri"/>
              <a:cs typeface="Calibri"/>
            </a:endParaRPr>
          </a:p>
          <a:p>
            <a:pPr eaLnBrk="1" fontAlgn="auto">
              <a:spcAft>
                <a:spcPts val="0"/>
              </a:spcAft>
              <a:buFont typeface="Arial"/>
              <a:buChar char="•"/>
              <a:defRPr/>
            </a:pPr>
            <a:endParaRPr>
              <a:ea typeface="Calibri"/>
              <a:cs typeface="Calibri"/>
            </a:endParaRPr>
          </a:p>
          <a:p>
            <a:pPr eaLnBrk="1" fontAlgn="auto">
              <a:spcAft>
                <a:spcPts val="0"/>
              </a:spcAft>
              <a:buFont typeface="Arial"/>
              <a:buChar char="•"/>
              <a:defRPr/>
            </a:pPr>
            <a:endParaRPr>
              <a:ea typeface="Calibri"/>
              <a:cs typeface="Calibri"/>
            </a:endParaRPr>
          </a:p>
          <a:p>
            <a:pPr marL="0" indent="0" eaLnBrk="1" fontAlgn="auto">
              <a:spcAft>
                <a:spcPts val="0"/>
              </a:spcAft>
              <a:buFont typeface="Arial"/>
              <a:buNone/>
              <a:defRPr/>
            </a:pPr>
            <a:endParaRPr>
              <a:ea typeface="Calibri"/>
              <a:cs typeface="Calibri"/>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727D-D980-223D-CA3E-0D371075E74F}"/>
              </a:ext>
            </a:extLst>
          </p:cNvPr>
          <p:cNvSpPr>
            <a:spLocks noGrp="1"/>
          </p:cNvSpPr>
          <p:nvPr>
            <p:ph type="title"/>
          </p:nvPr>
        </p:nvSpPr>
        <p:spPr/>
        <p:txBody>
          <a:bodyPr/>
          <a:lstStyle/>
          <a:p>
            <a:r>
              <a:rPr lang="en-US" sz="4000" b="1" dirty="0">
                <a:ea typeface="Calibri"/>
                <a:cs typeface="Calibri"/>
              </a:rPr>
              <a:t>METHODOLOGY-[40]</a:t>
            </a:r>
            <a:br>
              <a:rPr lang="en-US" sz="4000" b="1" dirty="0">
                <a:ea typeface="Calibri"/>
                <a:cs typeface="Calibri"/>
              </a:rPr>
            </a:br>
            <a:r>
              <a:rPr lang="en-US" sz="4000" b="1" dirty="0">
                <a:ea typeface="Calibri"/>
                <a:cs typeface="Calibri"/>
              </a:rPr>
              <a:t>Team Assignment</a:t>
            </a:r>
            <a:endParaRPr lang="en-US" sz="4000" b="1" dirty="0"/>
          </a:p>
        </p:txBody>
      </p:sp>
      <p:sp>
        <p:nvSpPr>
          <p:cNvPr id="3" name="Content Placeholder 2">
            <a:extLst>
              <a:ext uri="{FF2B5EF4-FFF2-40B4-BE49-F238E27FC236}">
                <a16:creationId xmlns:a16="http://schemas.microsoft.com/office/drawing/2014/main" id="{BF83073B-F8AC-6B3F-3E98-8A4BB025EA1F}"/>
              </a:ext>
            </a:extLst>
          </p:cNvPr>
          <p:cNvSpPr>
            <a:spLocks noGrp="1"/>
          </p:cNvSpPr>
          <p:nvPr>
            <p:ph idx="1"/>
          </p:nvPr>
        </p:nvSpPr>
        <p:spPr/>
        <p:txBody>
          <a:bodyPr/>
          <a:lstStyle/>
          <a:p>
            <a:r>
              <a:rPr lang="en-US">
                <a:ea typeface="Calibri"/>
                <a:cs typeface="Calibri"/>
              </a:rPr>
              <a:t>Now we have to assign players to their team based on their jersey colors. We will be using </a:t>
            </a:r>
            <a:r>
              <a:rPr lang="en-US" b="1">
                <a:ea typeface="Calibri"/>
                <a:cs typeface="Calibri"/>
              </a:rPr>
              <a:t>K-means clustering</a:t>
            </a:r>
            <a:r>
              <a:rPr lang="en-US">
                <a:ea typeface="Calibri"/>
                <a:cs typeface="Calibri"/>
              </a:rPr>
              <a:t>.</a:t>
            </a:r>
          </a:p>
          <a:p>
            <a:r>
              <a:rPr lang="en-US">
                <a:ea typeface="Calibri"/>
                <a:cs typeface="Calibri"/>
              </a:rPr>
              <a:t>First, we need to distinguish players from the background using K-means clustering. Then again we have to distinguish players from each other using K-means clustering again.</a:t>
            </a:r>
          </a:p>
        </p:txBody>
      </p:sp>
    </p:spTree>
    <p:extLst>
      <p:ext uri="{BB962C8B-B14F-4D97-AF65-F5344CB8AC3E}">
        <p14:creationId xmlns:p14="http://schemas.microsoft.com/office/powerpoint/2010/main" val="131144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cluster&#10;&#10;AI-generated content may be incorrect.">
            <a:extLst>
              <a:ext uri="{FF2B5EF4-FFF2-40B4-BE49-F238E27FC236}">
                <a16:creationId xmlns:a16="http://schemas.microsoft.com/office/drawing/2014/main" id="{2C85D005-8023-894F-880D-34F4FFF9ABE0}"/>
              </a:ext>
            </a:extLst>
          </p:cNvPr>
          <p:cNvPicPr>
            <a:picLocks noGrp="1" noChangeAspect="1"/>
          </p:cNvPicPr>
          <p:nvPr>
            <p:ph idx="1"/>
          </p:nvPr>
        </p:nvPicPr>
        <p:blipFill>
          <a:blip r:embed="rId2"/>
          <a:stretch>
            <a:fillRect/>
          </a:stretch>
        </p:blipFill>
        <p:spPr>
          <a:xfrm>
            <a:off x="1804775" y="2173062"/>
            <a:ext cx="5528116" cy="4114800"/>
          </a:xfrm>
        </p:spPr>
      </p:pic>
      <p:sp>
        <p:nvSpPr>
          <p:cNvPr id="2" name="Title 1">
            <a:extLst>
              <a:ext uri="{FF2B5EF4-FFF2-40B4-BE49-F238E27FC236}">
                <a16:creationId xmlns:a16="http://schemas.microsoft.com/office/drawing/2014/main" id="{6A031FF3-0575-571D-EDA2-48EB3877F99A}"/>
              </a:ext>
            </a:extLst>
          </p:cNvPr>
          <p:cNvSpPr>
            <a:spLocks noGrp="1"/>
          </p:cNvSpPr>
          <p:nvPr>
            <p:ph type="title"/>
          </p:nvPr>
        </p:nvSpPr>
        <p:spPr/>
        <p:txBody>
          <a:bodyPr/>
          <a:lstStyle/>
          <a:p>
            <a:r>
              <a:rPr lang="en-US" sz="4000" b="1" dirty="0">
                <a:ea typeface="Calibri"/>
                <a:cs typeface="Calibri"/>
              </a:rPr>
              <a:t>METHODOLOGY-[41]</a:t>
            </a:r>
            <a:br>
              <a:rPr lang="en-US" sz="4000" b="1" dirty="0">
                <a:ea typeface="Calibri"/>
                <a:cs typeface="Calibri"/>
              </a:rPr>
            </a:br>
            <a:r>
              <a:rPr lang="en-US" sz="4000" b="1" dirty="0">
                <a:ea typeface="Calibri"/>
                <a:cs typeface="Calibri"/>
              </a:rPr>
              <a:t>Team Assignment-[2]</a:t>
            </a:r>
            <a:endParaRPr lang="en-US" dirty="0"/>
          </a:p>
        </p:txBody>
      </p:sp>
      <p:sp>
        <p:nvSpPr>
          <p:cNvPr id="5" name="TextBox 4">
            <a:extLst>
              <a:ext uri="{FF2B5EF4-FFF2-40B4-BE49-F238E27FC236}">
                <a16:creationId xmlns:a16="http://schemas.microsoft.com/office/drawing/2014/main" id="{EA526566-2D07-F423-7FEF-D10B62EA6B7B}"/>
              </a:ext>
            </a:extLst>
          </p:cNvPr>
          <p:cNvSpPr txBox="1"/>
          <p:nvPr/>
        </p:nvSpPr>
        <p:spPr>
          <a:xfrm>
            <a:off x="544587" y="1646426"/>
            <a:ext cx="73455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ea typeface="Calibri"/>
                <a:cs typeface="Calibri"/>
              </a:rPr>
              <a:t>FLOWCHART OF K-MEANS CLUSTERING:</a:t>
            </a:r>
            <a:endParaRPr lang="en-US" sz="2800" b="1"/>
          </a:p>
        </p:txBody>
      </p:sp>
    </p:spTree>
    <p:extLst>
      <p:ext uri="{BB962C8B-B14F-4D97-AF65-F5344CB8AC3E}">
        <p14:creationId xmlns:p14="http://schemas.microsoft.com/office/powerpoint/2010/main" val="127825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D519-B5FD-251D-3298-3F5C97EB0BC7}"/>
              </a:ext>
            </a:extLst>
          </p:cNvPr>
          <p:cNvSpPr>
            <a:spLocks noGrp="1"/>
          </p:cNvSpPr>
          <p:nvPr>
            <p:ph type="title"/>
          </p:nvPr>
        </p:nvSpPr>
        <p:spPr/>
        <p:txBody>
          <a:bodyPr/>
          <a:lstStyle/>
          <a:p>
            <a:r>
              <a:rPr lang="en-US" sz="4000" b="1" dirty="0">
                <a:ea typeface="Calibri"/>
                <a:cs typeface="Calibri"/>
              </a:rPr>
              <a:t>METHODOLOGY-[42]</a:t>
            </a:r>
            <a:br>
              <a:rPr lang="en-US" sz="4000" b="1" dirty="0">
                <a:ea typeface="Calibri"/>
                <a:cs typeface="Calibri"/>
              </a:rPr>
            </a:br>
            <a:r>
              <a:rPr lang="en-US" sz="4000" b="1" dirty="0">
                <a:ea typeface="Calibri"/>
                <a:cs typeface="Calibri"/>
              </a:rPr>
              <a:t>Team Assignment-[3]</a:t>
            </a:r>
            <a:endParaRPr lang="en-US" dirty="0"/>
          </a:p>
        </p:txBody>
      </p:sp>
      <p:pic>
        <p:nvPicPr>
          <p:cNvPr id="4" name="Content Placeholder 3" descr="A collage of images of a person running&#10;&#10;AI-generated content may be incorrect.">
            <a:extLst>
              <a:ext uri="{FF2B5EF4-FFF2-40B4-BE49-F238E27FC236}">
                <a16:creationId xmlns:a16="http://schemas.microsoft.com/office/drawing/2014/main" id="{A3EC014D-FF34-E345-169E-2E804DF628B3}"/>
              </a:ext>
            </a:extLst>
          </p:cNvPr>
          <p:cNvPicPr>
            <a:picLocks noGrp="1" noChangeAspect="1"/>
          </p:cNvPicPr>
          <p:nvPr>
            <p:ph idx="1"/>
          </p:nvPr>
        </p:nvPicPr>
        <p:blipFill>
          <a:blip r:embed="rId2"/>
          <a:stretch>
            <a:fillRect/>
          </a:stretch>
        </p:blipFill>
        <p:spPr>
          <a:xfrm>
            <a:off x="1507115" y="2112553"/>
            <a:ext cx="6129771" cy="3146640"/>
          </a:xfrm>
        </p:spPr>
      </p:pic>
    </p:spTree>
    <p:extLst>
      <p:ext uri="{BB962C8B-B14F-4D97-AF65-F5344CB8AC3E}">
        <p14:creationId xmlns:p14="http://schemas.microsoft.com/office/powerpoint/2010/main" val="3433486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A158-EB32-EFF6-A2F5-8088EF34490C}"/>
              </a:ext>
            </a:extLst>
          </p:cNvPr>
          <p:cNvSpPr>
            <a:spLocks noGrp="1"/>
          </p:cNvSpPr>
          <p:nvPr>
            <p:ph type="title"/>
          </p:nvPr>
        </p:nvSpPr>
        <p:spPr/>
        <p:txBody>
          <a:bodyPr/>
          <a:lstStyle/>
          <a:p>
            <a:r>
              <a:rPr lang="en-US" sz="4000" b="1" dirty="0">
                <a:ea typeface="Calibri"/>
                <a:cs typeface="Calibri"/>
              </a:rPr>
              <a:t>METHODOLOGY-[43]</a:t>
            </a:r>
            <a:br>
              <a:rPr lang="en-US" sz="4000" b="1" dirty="0">
                <a:ea typeface="Calibri"/>
                <a:cs typeface="Calibri"/>
              </a:rPr>
            </a:br>
            <a:r>
              <a:rPr lang="en-US" sz="4000" b="1" dirty="0">
                <a:ea typeface="Calibri"/>
                <a:cs typeface="Calibri"/>
              </a:rPr>
              <a:t>Active Player</a:t>
            </a:r>
          </a:p>
        </p:txBody>
      </p:sp>
      <p:sp>
        <p:nvSpPr>
          <p:cNvPr id="3" name="Content Placeholder 2">
            <a:extLst>
              <a:ext uri="{FF2B5EF4-FFF2-40B4-BE49-F238E27FC236}">
                <a16:creationId xmlns:a16="http://schemas.microsoft.com/office/drawing/2014/main" id="{1D9929ED-AD56-84CD-6D97-3B5D482B07EA}"/>
              </a:ext>
            </a:extLst>
          </p:cNvPr>
          <p:cNvSpPr>
            <a:spLocks noGrp="1"/>
          </p:cNvSpPr>
          <p:nvPr>
            <p:ph idx="1"/>
          </p:nvPr>
        </p:nvSpPr>
        <p:spPr/>
        <p:txBody>
          <a:bodyPr/>
          <a:lstStyle/>
          <a:p>
            <a:r>
              <a:rPr lang="en-US">
                <a:ea typeface="Calibri"/>
                <a:cs typeface="Calibri"/>
              </a:rPr>
              <a:t>Now we have to assign the player "active ",the one who have the ball.</a:t>
            </a:r>
          </a:p>
          <a:p>
            <a:r>
              <a:rPr lang="en-US">
                <a:ea typeface="Calibri"/>
                <a:cs typeface="Calibri"/>
              </a:rPr>
              <a:t>This can be done by calculating the distance of the left and right feet of each and every player from the ball using </a:t>
            </a:r>
            <a:r>
              <a:rPr lang="en-US" b="1">
                <a:ea typeface="Calibri"/>
                <a:cs typeface="Calibri"/>
              </a:rPr>
              <a:t>Euclidean distance formula</a:t>
            </a:r>
            <a:r>
              <a:rPr lang="en-US">
                <a:ea typeface="Calibri"/>
                <a:cs typeface="Calibri"/>
              </a:rPr>
              <a:t>. And the closest distance to ball is assigned the "active" player.</a:t>
            </a:r>
          </a:p>
        </p:txBody>
      </p:sp>
    </p:spTree>
    <p:extLst>
      <p:ext uri="{BB962C8B-B14F-4D97-AF65-F5344CB8AC3E}">
        <p14:creationId xmlns:p14="http://schemas.microsoft.com/office/powerpoint/2010/main" val="3188919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F0B5-7A01-9CFF-D00F-49F6C1D08B13}"/>
              </a:ext>
            </a:extLst>
          </p:cNvPr>
          <p:cNvSpPr>
            <a:spLocks noGrp="1"/>
          </p:cNvSpPr>
          <p:nvPr>
            <p:ph type="title"/>
          </p:nvPr>
        </p:nvSpPr>
        <p:spPr/>
        <p:txBody>
          <a:bodyPr/>
          <a:lstStyle/>
          <a:p>
            <a:r>
              <a:rPr lang="en-US" sz="4000" b="1" dirty="0">
                <a:ea typeface="Calibri"/>
                <a:cs typeface="Calibri"/>
              </a:rPr>
              <a:t>METHODOLOGY-[44]</a:t>
            </a:r>
            <a:br>
              <a:rPr lang="en-US" sz="4000" b="1" dirty="0">
                <a:ea typeface="Calibri"/>
                <a:cs typeface="Calibri"/>
              </a:rPr>
            </a:br>
            <a:r>
              <a:rPr lang="en-US" sz="4000" b="1" dirty="0">
                <a:ea typeface="Calibri"/>
                <a:cs typeface="Calibri"/>
              </a:rPr>
              <a:t>Active Player-[2]</a:t>
            </a:r>
            <a:endParaRPr lang="en-US" dirty="0"/>
          </a:p>
        </p:txBody>
      </p:sp>
      <p:sp>
        <p:nvSpPr>
          <p:cNvPr id="3" name="Content Placeholder 2">
            <a:extLst>
              <a:ext uri="{FF2B5EF4-FFF2-40B4-BE49-F238E27FC236}">
                <a16:creationId xmlns:a16="http://schemas.microsoft.com/office/drawing/2014/main" id="{D271BC98-FE08-B27F-10D0-907FA12FD11F}"/>
              </a:ext>
            </a:extLst>
          </p:cNvPr>
          <p:cNvSpPr>
            <a:spLocks noGrp="1"/>
          </p:cNvSpPr>
          <p:nvPr>
            <p:ph idx="1"/>
          </p:nvPr>
        </p:nvSpPr>
        <p:spPr/>
        <p:txBody>
          <a:bodyPr/>
          <a:lstStyle/>
          <a:p>
            <a:r>
              <a:rPr lang="en-US" sz="2800">
                <a:ea typeface="Calibri"/>
                <a:cs typeface="Calibri"/>
              </a:rPr>
              <a:t>We need to be careful about situations like freekick, passes, corners, </a:t>
            </a:r>
            <a:r>
              <a:rPr lang="en-US" sz="2800" err="1">
                <a:ea typeface="Calibri"/>
                <a:cs typeface="Calibri"/>
              </a:rPr>
              <a:t>etc</a:t>
            </a:r>
            <a:r>
              <a:rPr lang="en-US" sz="2800">
                <a:ea typeface="Calibri"/>
                <a:cs typeface="Calibri"/>
              </a:rPr>
              <a:t> as here ball can be close to any players, even though it's not in </a:t>
            </a:r>
            <a:r>
              <a:rPr lang="en-US" sz="2800" err="1">
                <a:ea typeface="Calibri"/>
                <a:cs typeface="Calibri"/>
              </a:rPr>
              <a:t>anyones</a:t>
            </a:r>
            <a:r>
              <a:rPr lang="en-US" sz="2800">
                <a:ea typeface="Calibri"/>
                <a:cs typeface="Calibri"/>
              </a:rPr>
              <a:t> feet.</a:t>
            </a:r>
          </a:p>
          <a:p>
            <a:r>
              <a:rPr lang="en-US" sz="2800">
                <a:ea typeface="Calibri"/>
                <a:cs typeface="Calibri"/>
              </a:rPr>
              <a:t>So to solve this, we need to assign a threshold value such that the distance must at least be equal to the threshold to count as player having the ball. Otherwise the last player will be assigned the "Active player".</a:t>
            </a:r>
          </a:p>
          <a:p>
            <a:r>
              <a:rPr lang="en-US" sz="2800">
                <a:ea typeface="Calibri"/>
                <a:cs typeface="Calibri"/>
              </a:rPr>
              <a:t>This will be used for calculating the </a:t>
            </a:r>
            <a:r>
              <a:rPr lang="en-US" sz="2800" b="1">
                <a:ea typeface="Calibri"/>
                <a:cs typeface="Calibri"/>
              </a:rPr>
              <a:t>team ball </a:t>
            </a:r>
            <a:r>
              <a:rPr lang="en-US" sz="2800" b="1" err="1">
                <a:ea typeface="Calibri"/>
                <a:cs typeface="Calibri"/>
              </a:rPr>
              <a:t>posession</a:t>
            </a:r>
            <a:r>
              <a:rPr lang="en-US" sz="2800" b="1">
                <a:ea typeface="Calibri"/>
                <a:cs typeface="Calibri"/>
              </a:rPr>
              <a:t>.</a:t>
            </a:r>
          </a:p>
        </p:txBody>
      </p:sp>
    </p:spTree>
    <p:extLst>
      <p:ext uri="{BB962C8B-B14F-4D97-AF65-F5344CB8AC3E}">
        <p14:creationId xmlns:p14="http://schemas.microsoft.com/office/powerpoint/2010/main" val="422744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6EF4-7239-C85D-2193-60C1AA0E6CFE}"/>
              </a:ext>
            </a:extLst>
          </p:cNvPr>
          <p:cNvSpPr>
            <a:spLocks noGrp="1"/>
          </p:cNvSpPr>
          <p:nvPr>
            <p:ph type="title"/>
          </p:nvPr>
        </p:nvSpPr>
        <p:spPr/>
        <p:txBody>
          <a:bodyPr/>
          <a:lstStyle/>
          <a:p>
            <a:r>
              <a:rPr lang="en-US" sz="4000" b="1" dirty="0">
                <a:ea typeface="Calibri"/>
                <a:cs typeface="Calibri"/>
              </a:rPr>
              <a:t>METHODOLOGY-[45]</a:t>
            </a:r>
            <a:br>
              <a:rPr lang="en-US" sz="4000" b="1" dirty="0">
                <a:ea typeface="Calibri"/>
                <a:cs typeface="Calibri"/>
              </a:rPr>
            </a:br>
            <a:r>
              <a:rPr lang="en-US" sz="4000" b="1" dirty="0">
                <a:ea typeface="Calibri"/>
                <a:cs typeface="Calibri"/>
              </a:rPr>
              <a:t>Active Player-[3]</a:t>
            </a:r>
            <a:endParaRPr lang="en-US" dirty="0"/>
          </a:p>
        </p:txBody>
      </p:sp>
      <p:pic>
        <p:nvPicPr>
          <p:cNvPr id="5" name="Picture 7" descr="A group of football players on a field&#10;&#10;AI-generated content may be incorrect.">
            <a:extLst>
              <a:ext uri="{FF2B5EF4-FFF2-40B4-BE49-F238E27FC236}">
                <a16:creationId xmlns:a16="http://schemas.microsoft.com/office/drawing/2014/main" id="{180ACB59-3644-AC89-60FB-D0930B55F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69" y="2321546"/>
            <a:ext cx="8021563"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537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0FE0-F7CD-377D-78D1-D4F73AF92F42}"/>
              </a:ext>
            </a:extLst>
          </p:cNvPr>
          <p:cNvSpPr>
            <a:spLocks noGrp="1"/>
          </p:cNvSpPr>
          <p:nvPr>
            <p:ph type="title"/>
          </p:nvPr>
        </p:nvSpPr>
        <p:spPr>
          <a:xfrm>
            <a:off x="457200" y="462689"/>
            <a:ext cx="8229600" cy="1143000"/>
          </a:xfrm>
        </p:spPr>
        <p:txBody>
          <a:bodyPr/>
          <a:lstStyle/>
          <a:p>
            <a:r>
              <a:rPr lang="en-US" sz="4000" b="1" dirty="0">
                <a:ea typeface="Calibri"/>
                <a:cs typeface="Calibri"/>
              </a:rPr>
              <a:t>METHODOLOGY-[46]</a:t>
            </a:r>
            <a:br>
              <a:rPr lang="en-US" sz="4000" b="1" dirty="0">
                <a:ea typeface="Calibri"/>
                <a:cs typeface="Calibri"/>
              </a:rPr>
            </a:br>
            <a:r>
              <a:rPr lang="en-US" sz="4000" b="1" dirty="0">
                <a:ea typeface="Calibri"/>
                <a:cs typeface="Calibri"/>
              </a:rPr>
              <a:t>Annotations</a:t>
            </a:r>
            <a:endParaRPr lang="en-US" sz="4000" dirty="0">
              <a:ea typeface="Calibri"/>
              <a:cs typeface="Calibri"/>
            </a:endParaRPr>
          </a:p>
          <a:p>
            <a:endParaRPr lang="en-US">
              <a:ea typeface="Calibri"/>
              <a:cs typeface="Calibri"/>
            </a:endParaRPr>
          </a:p>
        </p:txBody>
      </p:sp>
      <p:sp>
        <p:nvSpPr>
          <p:cNvPr id="3" name="Content Placeholder 2">
            <a:extLst>
              <a:ext uri="{FF2B5EF4-FFF2-40B4-BE49-F238E27FC236}">
                <a16:creationId xmlns:a16="http://schemas.microsoft.com/office/drawing/2014/main" id="{8F039E9E-4FB1-A814-97C4-E46FBADDC97C}"/>
              </a:ext>
            </a:extLst>
          </p:cNvPr>
          <p:cNvSpPr>
            <a:spLocks noGrp="1"/>
          </p:cNvSpPr>
          <p:nvPr>
            <p:ph idx="1"/>
          </p:nvPr>
        </p:nvSpPr>
        <p:spPr/>
        <p:txBody>
          <a:bodyPr/>
          <a:lstStyle/>
          <a:p>
            <a:r>
              <a:rPr lang="en-US">
                <a:ea typeface="Calibri"/>
                <a:cs typeface="Calibri"/>
              </a:rPr>
              <a:t>Finally, after saving every updates in pickle file. So that we don’t have to do all those processes for same video.</a:t>
            </a:r>
          </a:p>
          <a:p>
            <a:r>
              <a:rPr lang="en-US">
                <a:ea typeface="Calibri"/>
                <a:cs typeface="Calibri"/>
              </a:rPr>
              <a:t>We will be using those tracking data to draw, annotate the frames using Computer vision modules.</a:t>
            </a:r>
          </a:p>
        </p:txBody>
      </p:sp>
    </p:spTree>
    <p:extLst>
      <p:ext uri="{BB962C8B-B14F-4D97-AF65-F5344CB8AC3E}">
        <p14:creationId xmlns:p14="http://schemas.microsoft.com/office/powerpoint/2010/main" val="3100314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E101-BB52-A2B0-2532-2C5E470CBE81}"/>
              </a:ext>
            </a:extLst>
          </p:cNvPr>
          <p:cNvSpPr>
            <a:spLocks noGrp="1"/>
          </p:cNvSpPr>
          <p:nvPr>
            <p:ph type="title"/>
          </p:nvPr>
        </p:nvSpPr>
        <p:spPr/>
        <p:txBody>
          <a:bodyPr/>
          <a:lstStyle/>
          <a:p>
            <a:r>
              <a:rPr lang="en-US" sz="4000" b="1" dirty="0">
                <a:ea typeface="Calibri"/>
                <a:cs typeface="Calibri"/>
              </a:rPr>
              <a:t>METHODOLOGY-[47]</a:t>
            </a:r>
            <a:br>
              <a:rPr lang="en-US" sz="4000" b="1" dirty="0">
                <a:ea typeface="Calibri"/>
                <a:cs typeface="Calibri"/>
              </a:rPr>
            </a:br>
            <a:r>
              <a:rPr lang="en-US" sz="4000" b="1" dirty="0">
                <a:ea typeface="Calibri"/>
                <a:cs typeface="Calibri"/>
              </a:rPr>
              <a:t>Annotations-[2]</a:t>
            </a:r>
          </a:p>
        </p:txBody>
      </p:sp>
      <p:graphicFrame>
        <p:nvGraphicFramePr>
          <p:cNvPr id="4" name="Diagram 3">
            <a:extLst>
              <a:ext uri="{FF2B5EF4-FFF2-40B4-BE49-F238E27FC236}">
                <a16:creationId xmlns:a16="http://schemas.microsoft.com/office/drawing/2014/main" id="{C2FC95D5-34DC-5CE9-058A-A0A53D894157}"/>
              </a:ext>
            </a:extLst>
          </p:cNvPr>
          <p:cNvGraphicFramePr/>
          <p:nvPr>
            <p:extLst>
              <p:ext uri="{D42A27DB-BD31-4B8C-83A1-F6EECF244321}">
                <p14:modId xmlns:p14="http://schemas.microsoft.com/office/powerpoint/2010/main" val="1646868179"/>
              </p:ext>
            </p:extLst>
          </p:nvPr>
        </p:nvGraphicFramePr>
        <p:xfrm>
          <a:off x="-199805" y="2005685"/>
          <a:ext cx="8885427" cy="4151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637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F9C0-8C31-6803-B240-E652E786B750}"/>
              </a:ext>
            </a:extLst>
          </p:cNvPr>
          <p:cNvSpPr>
            <a:spLocks noGrp="1"/>
          </p:cNvSpPr>
          <p:nvPr>
            <p:ph type="title"/>
          </p:nvPr>
        </p:nvSpPr>
        <p:spPr/>
        <p:txBody>
          <a:bodyPr/>
          <a:lstStyle/>
          <a:p>
            <a:r>
              <a:rPr lang="en-US" sz="4000" b="1" dirty="0">
                <a:ea typeface="Calibri"/>
                <a:cs typeface="Calibri"/>
              </a:rPr>
              <a:t>METHODOLOGY-[48]</a:t>
            </a:r>
            <a:br>
              <a:rPr lang="en-US" sz="4000" b="1" dirty="0">
                <a:ea typeface="Calibri"/>
                <a:cs typeface="Calibri"/>
              </a:rPr>
            </a:br>
            <a:r>
              <a:rPr lang="en-US" sz="4000" b="1" dirty="0">
                <a:ea typeface="Calibri"/>
                <a:cs typeface="Calibri"/>
              </a:rPr>
              <a:t>Web Integration</a:t>
            </a:r>
          </a:p>
        </p:txBody>
      </p:sp>
      <p:sp>
        <p:nvSpPr>
          <p:cNvPr id="3" name="Content Placeholder 2">
            <a:extLst>
              <a:ext uri="{FF2B5EF4-FFF2-40B4-BE49-F238E27FC236}">
                <a16:creationId xmlns:a16="http://schemas.microsoft.com/office/drawing/2014/main" id="{4E257FC7-522E-0B85-5FED-97CD8117A49A}"/>
              </a:ext>
            </a:extLst>
          </p:cNvPr>
          <p:cNvSpPr>
            <a:spLocks noGrp="1"/>
          </p:cNvSpPr>
          <p:nvPr>
            <p:ph idx="1"/>
          </p:nvPr>
        </p:nvSpPr>
        <p:spPr/>
        <p:txBody>
          <a:bodyPr/>
          <a:lstStyle/>
          <a:p>
            <a:r>
              <a:rPr lang="en-US">
                <a:ea typeface="Calibri"/>
                <a:cs typeface="Calibri"/>
              </a:rPr>
              <a:t>Finally, after our model is ready. We integrated our model into local host website using Flask.</a:t>
            </a:r>
          </a:p>
          <a:p>
            <a:r>
              <a:rPr lang="en-US">
                <a:ea typeface="Calibri"/>
                <a:cs typeface="Calibri"/>
              </a:rPr>
              <a:t>It contains frontend part where UI has upload video options and during processing ,our model is inferenced through Flask as Restful API and finally after the processing is done, there is download option in UI to download and view the processes/analyzed video.</a:t>
            </a:r>
          </a:p>
        </p:txBody>
      </p:sp>
    </p:spTree>
    <p:extLst>
      <p:ext uri="{BB962C8B-B14F-4D97-AF65-F5344CB8AC3E}">
        <p14:creationId xmlns:p14="http://schemas.microsoft.com/office/powerpoint/2010/main" val="920593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149339"/>
            <a:ext cx="8229600" cy="878734"/>
          </a:xfrm>
          <a:prstGeom prst="rect">
            <a:avLst/>
          </a:prstGeom>
        </p:spPr>
        <p:txBody>
          <a:bodyPr vert="horz" wrap="square" lIns="0" tIns="37624" rIns="0" bIns="0" rtlCol="0">
            <a:spAutoFit/>
          </a:bodyPr>
          <a:lstStyle/>
          <a:p>
            <a:pPr marL="76200" marR="3810" indent="-67310">
              <a:lnSpc>
                <a:spcPts val="1973"/>
              </a:lnSpc>
              <a:spcBef>
                <a:spcPts val="296"/>
              </a:spcBef>
            </a:pPr>
            <a:r>
              <a:rPr lang="en-US" sz="4000" b="1" dirty="0"/>
              <a:t>METHODOLOGY</a:t>
            </a:r>
            <a:r>
              <a:rPr lang="en-US" sz="4000" b="1" spc="-79" dirty="0"/>
              <a:t> </a:t>
            </a:r>
            <a:r>
              <a:rPr lang="en-US" sz="4000" b="1" dirty="0"/>
              <a:t>–</a:t>
            </a:r>
            <a:r>
              <a:rPr lang="en-US" sz="4000" b="1" spc="-26" dirty="0"/>
              <a:t> </a:t>
            </a:r>
            <a:r>
              <a:rPr lang="en-US" sz="4000" b="1" spc="-15" dirty="0"/>
              <a:t>[49]</a:t>
            </a:r>
            <a:br>
              <a:rPr lang="en-US" sz="4000" b="1" spc="-15" dirty="0">
                <a:ea typeface="Calibri"/>
                <a:cs typeface="Calibri"/>
              </a:rPr>
            </a:br>
            <a:r>
              <a:rPr lang="en-US" sz="4000" b="1" spc="-15" dirty="0"/>
              <a:t> </a:t>
            </a:r>
            <a:br>
              <a:rPr lang="en-US" sz="4000" b="1" spc="-15" dirty="0">
                <a:ea typeface="Calibri"/>
                <a:cs typeface="Calibri"/>
              </a:rPr>
            </a:br>
            <a:r>
              <a:rPr lang="en-US" sz="4000" b="1" dirty="0"/>
              <a:t>MODEL </a:t>
            </a:r>
            <a:r>
              <a:rPr lang="en-US" sz="4000" b="1" spc="-8" dirty="0"/>
              <a:t>EVALUATION</a:t>
            </a:r>
            <a:endParaRPr lang="en-US" sz="4000" b="1" dirty="0">
              <a:ea typeface="Calibri"/>
              <a:cs typeface="Calibri"/>
            </a:endParaRPr>
          </a:p>
        </p:txBody>
      </p:sp>
      <p:pic>
        <p:nvPicPr>
          <p:cNvPr id="2" name="Picture 1">
            <a:extLst>
              <a:ext uri="{FF2B5EF4-FFF2-40B4-BE49-F238E27FC236}">
                <a16:creationId xmlns:a16="http://schemas.microsoft.com/office/drawing/2014/main" id="{70C02F95-5F03-182D-69C6-003A0A3059B3}"/>
              </a:ext>
            </a:extLst>
          </p:cNvPr>
          <p:cNvPicPr>
            <a:picLocks noChangeAspect="1"/>
          </p:cNvPicPr>
          <p:nvPr/>
        </p:nvPicPr>
        <p:blipFill>
          <a:blip r:embed="rId2"/>
          <a:stretch>
            <a:fillRect/>
          </a:stretch>
        </p:blipFill>
        <p:spPr>
          <a:xfrm>
            <a:off x="1188983" y="1258678"/>
            <a:ext cx="7047090" cy="53773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0E0090DF-654A-03C4-5794-B38C106A5B19}"/>
              </a:ext>
            </a:extLst>
          </p:cNvPr>
          <p:cNvSpPr txBox="1">
            <a:spLocks noGrp="1"/>
          </p:cNvSpPr>
          <p:nvPr/>
        </p:nvSpPr>
        <p:spPr>
          <a:xfrm>
            <a:off x="833730" y="712497"/>
            <a:ext cx="7757457" cy="628377"/>
          </a:xfrm>
          <a:prstGeom prst="rect">
            <a:avLst/>
          </a:prstGeom>
        </p:spPr>
        <p:txBody>
          <a:bodyPr vert="horz" wrap="square" lIns="0" tIns="12700" rIns="0" bIns="0" rtlCol="0" anchor="t">
            <a:spAutoFit/>
          </a:bodyPr>
          <a:lstStyle>
            <a:lvl1pPr>
              <a:defRPr sz="2400" b="1" i="0">
                <a:solidFill>
                  <a:schemeClr val="tx1"/>
                </a:solidFill>
                <a:latin typeface="Arial"/>
                <a:ea typeface="+mj-ea"/>
                <a:cs typeface="Arial"/>
              </a:defRPr>
            </a:lvl1pPr>
          </a:lstStyle>
          <a:p>
            <a:pPr marL="12700" algn="ctr">
              <a:lnSpc>
                <a:spcPct val="100000"/>
              </a:lnSpc>
              <a:spcBef>
                <a:spcPts val="100"/>
              </a:spcBef>
            </a:pPr>
            <a:r>
              <a:rPr sz="4000" spc="-10"/>
              <a:t>PROJECT</a:t>
            </a:r>
            <a:r>
              <a:rPr sz="4000" spc="-120"/>
              <a:t> </a:t>
            </a:r>
            <a:r>
              <a:rPr sz="4000" spc="-10"/>
              <a:t>OBJECTIVES</a:t>
            </a:r>
            <a:endParaRPr lang="en-US"/>
          </a:p>
        </p:txBody>
      </p:sp>
      <p:sp>
        <p:nvSpPr>
          <p:cNvPr id="7" name="object 5">
            <a:extLst>
              <a:ext uri="{FF2B5EF4-FFF2-40B4-BE49-F238E27FC236}">
                <a16:creationId xmlns:a16="http://schemas.microsoft.com/office/drawing/2014/main" id="{4F3DD60E-4C40-9B2D-DFFF-5A38EE422A47}"/>
              </a:ext>
            </a:extLst>
          </p:cNvPr>
          <p:cNvSpPr txBox="1"/>
          <p:nvPr/>
        </p:nvSpPr>
        <p:spPr>
          <a:xfrm>
            <a:off x="550672" y="1712471"/>
            <a:ext cx="8046910" cy="3081036"/>
          </a:xfrm>
          <a:prstGeom prst="rect">
            <a:avLst/>
          </a:prstGeom>
        </p:spPr>
        <p:txBody>
          <a:bodyPr vert="horz" wrap="square" lIns="0" tIns="12065" rIns="0" bIns="0" rtlCol="0" anchor="t">
            <a:spAutoFit/>
          </a:bodyPr>
          <a:lstStyle>
            <a:defPPr>
              <a:defRPr kern="0"/>
            </a:defPPr>
          </a:lstStyle>
          <a:p>
            <a:pPr marL="12700" marR="5080">
              <a:lnSpc>
                <a:spcPct val="119000"/>
              </a:lnSpc>
              <a:spcBef>
                <a:spcPts val="95"/>
              </a:spcBef>
              <a:tabLst>
                <a:tab pos="241300" algn="l"/>
              </a:tabLst>
            </a:pPr>
            <a:r>
              <a:rPr lang="en-US" sz="2800" spc="-10">
                <a:latin typeface="Calibri"/>
                <a:ea typeface="Calibri"/>
                <a:cs typeface="Calibri"/>
              </a:rPr>
              <a:t>The objective of our project is </a:t>
            </a:r>
            <a:endParaRPr lang="en-US" sz="2800">
              <a:ea typeface="Calibri" panose="020F0502020204030204" pitchFamily="34" charset="0"/>
              <a:cs typeface="Calibri" panose="020F0502020204030204" pitchFamily="34" charset="0"/>
            </a:endParaRPr>
          </a:p>
          <a:p>
            <a:pPr marL="469900" marR="5080" indent="-457200">
              <a:lnSpc>
                <a:spcPct val="119000"/>
              </a:lnSpc>
              <a:spcBef>
                <a:spcPts val="95"/>
              </a:spcBef>
              <a:buFont typeface="Arial"/>
              <a:buChar char="•"/>
              <a:tabLst>
                <a:tab pos="241300" algn="l"/>
              </a:tabLst>
            </a:pPr>
            <a:r>
              <a:rPr lang="en-US" sz="2800" spc="-10">
                <a:latin typeface="Calibri"/>
                <a:ea typeface="Calibri"/>
                <a:cs typeface="Calibri"/>
              </a:rPr>
              <a:t>To develop </a:t>
            </a:r>
            <a:r>
              <a:rPr lang="en-US" sz="2800" spc="-10" err="1">
                <a:latin typeface="Calibri"/>
                <a:ea typeface="Calibri"/>
                <a:cs typeface="Calibri"/>
              </a:rPr>
              <a:t>a</a:t>
            </a:r>
            <a:r>
              <a:rPr lang="en-US" sz="2800" spc="-10">
                <a:latin typeface="Calibri"/>
                <a:ea typeface="Calibri"/>
                <a:cs typeface="Calibri"/>
              </a:rPr>
              <a:t> object detection and tracking system for football videos. </a:t>
            </a:r>
            <a:endParaRPr lang="en-US" sz="2800">
              <a:ea typeface="Calibri"/>
              <a:cs typeface="Calibri"/>
            </a:endParaRPr>
          </a:p>
          <a:p>
            <a:pPr marL="469900" marR="5080" indent="-457200">
              <a:lnSpc>
                <a:spcPct val="119000"/>
              </a:lnSpc>
              <a:spcBef>
                <a:spcPts val="95"/>
              </a:spcBef>
              <a:buFont typeface="Arial"/>
              <a:buChar char="•"/>
              <a:tabLst>
                <a:tab pos="241300" algn="l"/>
              </a:tabLst>
            </a:pPr>
            <a:r>
              <a:rPr lang="en-US" sz="2800" spc="-10">
                <a:latin typeface="Calibri"/>
                <a:ea typeface="Calibri"/>
                <a:cs typeface="Calibri"/>
              </a:rPr>
              <a:t>To analyze player movement by calculating key    performance metrics such as speed and distance covered.   </a:t>
            </a:r>
            <a:endParaRPr lang="en-US" sz="2800" spc="-10">
              <a:ea typeface="Calibri"/>
              <a:cs typeface="Calibri"/>
            </a:endParaRPr>
          </a:p>
        </p:txBody>
      </p:sp>
    </p:spTree>
    <p:extLst>
      <p:ext uri="{BB962C8B-B14F-4D97-AF65-F5344CB8AC3E}">
        <p14:creationId xmlns:p14="http://schemas.microsoft.com/office/powerpoint/2010/main" val="2233525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ne graph of a number of metrics&#10;&#10;AI-generated content may be incorrect.">
            <a:extLst>
              <a:ext uri="{FF2B5EF4-FFF2-40B4-BE49-F238E27FC236}">
                <a16:creationId xmlns:a16="http://schemas.microsoft.com/office/drawing/2014/main" id="{A696B71C-094A-10BA-C6A2-9A478E232E59}"/>
              </a:ext>
            </a:extLst>
          </p:cNvPr>
          <p:cNvPicPr>
            <a:picLocks noChangeAspect="1"/>
          </p:cNvPicPr>
          <p:nvPr/>
        </p:nvPicPr>
        <p:blipFill>
          <a:blip r:embed="rId2"/>
          <a:stretch>
            <a:fillRect/>
          </a:stretch>
        </p:blipFill>
        <p:spPr>
          <a:xfrm>
            <a:off x="1487966" y="1318028"/>
            <a:ext cx="6156465" cy="5181367"/>
          </a:xfrm>
          <a:prstGeom prst="rect">
            <a:avLst/>
          </a:prstGeom>
        </p:spPr>
      </p:pic>
      <p:sp>
        <p:nvSpPr>
          <p:cNvPr id="3" name="TextBox 2">
            <a:extLst>
              <a:ext uri="{FF2B5EF4-FFF2-40B4-BE49-F238E27FC236}">
                <a16:creationId xmlns:a16="http://schemas.microsoft.com/office/drawing/2014/main" id="{42C6A99B-1E25-DAB7-9FDA-08F67B85433F}"/>
              </a:ext>
            </a:extLst>
          </p:cNvPr>
          <p:cNvSpPr txBox="1"/>
          <p:nvPr/>
        </p:nvSpPr>
        <p:spPr>
          <a:xfrm>
            <a:off x="1614617" y="-3680"/>
            <a:ext cx="638844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ea typeface="Calibri"/>
                <a:cs typeface="Calibri"/>
              </a:rPr>
              <a:t>METHODOLOGY – [50]</a:t>
            </a:r>
            <a:endParaRPr lang="en-US" sz="4000" b="1" dirty="0">
              <a:ea typeface="Calibri" panose="020F0502020204030204" pitchFamily="34" charset="0"/>
              <a:cs typeface="Calibri" panose="020F0502020204030204" pitchFamily="34" charset="0"/>
            </a:endParaRPr>
          </a:p>
          <a:p>
            <a:pPr algn="ctr"/>
            <a:r>
              <a:rPr lang="en-US" sz="4000" b="1" dirty="0">
                <a:latin typeface="Calibri"/>
                <a:ea typeface="Calibri"/>
                <a:cs typeface="Calibri"/>
              </a:rPr>
              <a:t> </a:t>
            </a:r>
            <a:r>
              <a:rPr lang="en-US" sz="4000" b="1" dirty="0" err="1">
                <a:latin typeface="Calibri"/>
                <a:ea typeface="Calibri"/>
                <a:cs typeface="Calibri"/>
              </a:rPr>
              <a:t>mAP</a:t>
            </a:r>
            <a:r>
              <a:rPr lang="en-US" sz="4000" b="1" dirty="0">
                <a:latin typeface="Calibri"/>
                <a:ea typeface="Calibri"/>
                <a:cs typeface="Calibri"/>
              </a:rPr>
              <a:t> METRICS</a:t>
            </a:r>
            <a:endParaRPr lang="en-US" sz="4000" b="1" dirty="0">
              <a:latin typeface="Calibri"/>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4361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5332-D078-6E78-D92B-9F4E621ABC5D}"/>
              </a:ext>
            </a:extLst>
          </p:cNvPr>
          <p:cNvSpPr>
            <a:spLocks noGrp="1"/>
          </p:cNvSpPr>
          <p:nvPr>
            <p:ph type="title"/>
          </p:nvPr>
        </p:nvSpPr>
        <p:spPr/>
        <p:txBody>
          <a:bodyPr/>
          <a:lstStyle/>
          <a:p>
            <a:r>
              <a:rPr lang="en-US" sz="4000" b="1" dirty="0">
                <a:ea typeface="Calibri"/>
                <a:cs typeface="Calibri"/>
              </a:rPr>
              <a:t>METHODOLOGY – [51]</a:t>
            </a:r>
            <a:br>
              <a:rPr lang="en-US" sz="4000" b="1" dirty="0">
                <a:ea typeface="Calibri"/>
                <a:cs typeface="Calibri"/>
              </a:rPr>
            </a:br>
            <a:r>
              <a:rPr lang="en-US" sz="4000" b="1" dirty="0">
                <a:ea typeface="Calibri"/>
                <a:cs typeface="Calibri"/>
              </a:rPr>
              <a:t>Confusion Matrix</a:t>
            </a:r>
          </a:p>
        </p:txBody>
      </p:sp>
      <p:pic>
        <p:nvPicPr>
          <p:cNvPr id="4" name="Content Placeholder 3" descr="A screenshot of a computer game&#10;&#10;AI-generated content may be incorrect.">
            <a:extLst>
              <a:ext uri="{FF2B5EF4-FFF2-40B4-BE49-F238E27FC236}">
                <a16:creationId xmlns:a16="http://schemas.microsoft.com/office/drawing/2014/main" id="{49F239B4-590A-0283-286D-7303BA3C8B62}"/>
              </a:ext>
            </a:extLst>
          </p:cNvPr>
          <p:cNvPicPr>
            <a:picLocks noGrp="1" noChangeAspect="1"/>
          </p:cNvPicPr>
          <p:nvPr>
            <p:ph idx="1"/>
          </p:nvPr>
        </p:nvPicPr>
        <p:blipFill>
          <a:blip r:embed="rId2"/>
          <a:stretch>
            <a:fillRect/>
          </a:stretch>
        </p:blipFill>
        <p:spPr>
          <a:xfrm>
            <a:off x="1399463" y="1711745"/>
            <a:ext cx="6598371" cy="4226883"/>
          </a:xfrm>
        </p:spPr>
      </p:pic>
    </p:spTree>
    <p:extLst>
      <p:ext uri="{BB962C8B-B14F-4D97-AF65-F5344CB8AC3E}">
        <p14:creationId xmlns:p14="http://schemas.microsoft.com/office/powerpoint/2010/main" val="451003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4D90-2838-2AB0-093C-2F63837E05EB}"/>
              </a:ext>
            </a:extLst>
          </p:cNvPr>
          <p:cNvSpPr>
            <a:spLocks noGrp="1"/>
          </p:cNvSpPr>
          <p:nvPr>
            <p:ph type="title"/>
          </p:nvPr>
        </p:nvSpPr>
        <p:spPr/>
        <p:txBody>
          <a:bodyPr/>
          <a:lstStyle/>
          <a:p>
            <a:r>
              <a:rPr lang="en-US" sz="4000" b="1" dirty="0">
                <a:ea typeface="Calibri"/>
                <a:cs typeface="Calibri"/>
              </a:rPr>
              <a:t>METHODOLOGY – [52]</a:t>
            </a:r>
            <a:br>
              <a:rPr lang="en-US" sz="4000" b="1" dirty="0">
                <a:ea typeface="Calibri"/>
                <a:cs typeface="Calibri"/>
              </a:rPr>
            </a:br>
            <a:r>
              <a:rPr lang="en-US" sz="4000" b="1" dirty="0">
                <a:ea typeface="Calibri"/>
                <a:cs typeface="Calibri"/>
              </a:rPr>
              <a:t>Precision Recall Curve</a:t>
            </a:r>
          </a:p>
        </p:txBody>
      </p:sp>
      <p:pic>
        <p:nvPicPr>
          <p:cNvPr id="4" name="Content Placeholder 3" descr="A graph of a football game&#10;&#10;AI-generated content may be incorrect.">
            <a:extLst>
              <a:ext uri="{FF2B5EF4-FFF2-40B4-BE49-F238E27FC236}">
                <a16:creationId xmlns:a16="http://schemas.microsoft.com/office/drawing/2014/main" id="{53547266-5A95-40AE-CC11-38CBD12442FC}"/>
              </a:ext>
            </a:extLst>
          </p:cNvPr>
          <p:cNvPicPr>
            <a:picLocks noGrp="1" noChangeAspect="1"/>
          </p:cNvPicPr>
          <p:nvPr>
            <p:ph idx="1"/>
          </p:nvPr>
        </p:nvPicPr>
        <p:blipFill>
          <a:blip r:embed="rId2"/>
          <a:stretch>
            <a:fillRect/>
          </a:stretch>
        </p:blipFill>
        <p:spPr>
          <a:xfrm>
            <a:off x="1627429" y="1984567"/>
            <a:ext cx="6166969" cy="3567257"/>
          </a:xfrm>
        </p:spPr>
      </p:pic>
    </p:spTree>
    <p:extLst>
      <p:ext uri="{BB962C8B-B14F-4D97-AF65-F5344CB8AC3E}">
        <p14:creationId xmlns:p14="http://schemas.microsoft.com/office/powerpoint/2010/main" val="1708518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7585-3F7F-ADAC-CC0F-274CF6DC3C9C}"/>
              </a:ext>
            </a:extLst>
          </p:cNvPr>
          <p:cNvSpPr>
            <a:spLocks noGrp="1"/>
          </p:cNvSpPr>
          <p:nvPr>
            <p:ph type="title"/>
          </p:nvPr>
        </p:nvSpPr>
        <p:spPr/>
        <p:txBody>
          <a:bodyPr/>
          <a:lstStyle/>
          <a:p>
            <a:r>
              <a:rPr lang="en-US" sz="4000" b="1" dirty="0">
                <a:ea typeface="Calibri"/>
                <a:cs typeface="Calibri"/>
              </a:rPr>
              <a:t>METHODOLOGY-[53]</a:t>
            </a:r>
            <a:br>
              <a:rPr lang="en-US" sz="4000" b="1" dirty="0">
                <a:ea typeface="Calibri"/>
                <a:cs typeface="Calibri"/>
              </a:rPr>
            </a:br>
            <a:r>
              <a:rPr lang="en-US" sz="4000" b="1" dirty="0">
                <a:ea typeface="Calibri"/>
                <a:cs typeface="Calibri"/>
              </a:rPr>
              <a:t>F1 Curve</a:t>
            </a:r>
            <a:endParaRPr lang="en-US" sz="4000" b="1" dirty="0"/>
          </a:p>
        </p:txBody>
      </p:sp>
      <p:pic>
        <p:nvPicPr>
          <p:cNvPr id="4" name="Content Placeholder 3">
            <a:extLst>
              <a:ext uri="{FF2B5EF4-FFF2-40B4-BE49-F238E27FC236}">
                <a16:creationId xmlns:a16="http://schemas.microsoft.com/office/drawing/2014/main" id="{82A663F9-A07F-ECA5-A4C7-0D3B6D0144D6}"/>
              </a:ext>
            </a:extLst>
          </p:cNvPr>
          <p:cNvPicPr>
            <a:picLocks noGrp="1" noChangeAspect="1"/>
          </p:cNvPicPr>
          <p:nvPr>
            <p:ph idx="1"/>
          </p:nvPr>
        </p:nvPicPr>
        <p:blipFill>
          <a:blip r:embed="rId2"/>
          <a:stretch>
            <a:fillRect/>
          </a:stretch>
        </p:blipFill>
        <p:spPr>
          <a:xfrm>
            <a:off x="1956910" y="1898437"/>
            <a:ext cx="6041151" cy="3858971"/>
          </a:xfrm>
        </p:spPr>
      </p:pic>
    </p:spTree>
    <p:extLst>
      <p:ext uri="{BB962C8B-B14F-4D97-AF65-F5344CB8AC3E}">
        <p14:creationId xmlns:p14="http://schemas.microsoft.com/office/powerpoint/2010/main" val="2968298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0F3D15B-7F9B-D48B-8DDB-39861BB02592}"/>
              </a:ext>
            </a:extLst>
          </p:cNvPr>
          <p:cNvSpPr txBox="1">
            <a:spLocks noGrp="1" noChangeArrowheads="1"/>
          </p:cNvSpPr>
          <p:nvPr>
            <p:ph type="title"/>
          </p:nvPr>
        </p:nvSpPr>
        <p:spPr>
          <a:xfrm>
            <a:off x="394570" y="493843"/>
            <a:ext cx="8229600" cy="493172"/>
          </a:xfrm>
        </p:spPr>
        <p:txBody>
          <a:bodyPr/>
          <a:lstStyle/>
          <a:p>
            <a:pPr eaLnBrk="1"/>
            <a:r>
              <a:rPr lang="en-GB" altLang="en-US" sz="4000" b="1">
                <a:ea typeface="Calibri"/>
                <a:cs typeface="Calibri"/>
              </a:rPr>
              <a:t>RESULTS</a:t>
            </a:r>
            <a:br>
              <a:rPr lang="en-GB" altLang="en-US" sz="4000">
                <a:latin typeface="Calibri" panose="020F0502020204030204" pitchFamily="34" charset="0"/>
                <a:ea typeface="Calibri"/>
                <a:cs typeface="Calibri"/>
              </a:rPr>
            </a:br>
            <a:endParaRPr lang="en-GB" altLang="en-US" sz="4000">
              <a:latin typeface="Calibri" panose="020F0502020204030204" pitchFamily="34" charset="0"/>
            </a:endParaRPr>
          </a:p>
        </p:txBody>
      </p:sp>
      <p:sp>
        <p:nvSpPr>
          <p:cNvPr id="4" name="TextBox 3">
            <a:extLst>
              <a:ext uri="{FF2B5EF4-FFF2-40B4-BE49-F238E27FC236}">
                <a16:creationId xmlns:a16="http://schemas.microsoft.com/office/drawing/2014/main" id="{9DF2393B-8C47-A2FF-7018-966A08C6BB0E}"/>
              </a:ext>
            </a:extLst>
          </p:cNvPr>
          <p:cNvSpPr txBox="1"/>
          <p:nvPr/>
        </p:nvSpPr>
        <p:spPr>
          <a:xfrm>
            <a:off x="-1388" y="855440"/>
            <a:ext cx="9137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ea typeface="Calibri"/>
                <a:cs typeface="Calibri"/>
              </a:rPr>
              <a:t>The system utilized YOLO for object detection, enabling accurate identification of players, referees, and the ball in football match videos.</a:t>
            </a:r>
          </a:p>
        </p:txBody>
      </p:sp>
      <p:pic>
        <p:nvPicPr>
          <p:cNvPr id="7" name="Content Placeholder 6" descr="A football field with numbers and numbers&#10;&#10;AI-generated content may be incorrect.">
            <a:extLst>
              <a:ext uri="{FF2B5EF4-FFF2-40B4-BE49-F238E27FC236}">
                <a16:creationId xmlns:a16="http://schemas.microsoft.com/office/drawing/2014/main" id="{BE9D763F-E907-5D10-012C-952871B99D0A}"/>
              </a:ext>
            </a:extLst>
          </p:cNvPr>
          <p:cNvPicPr>
            <a:picLocks noGrp="1" noChangeAspect="1"/>
          </p:cNvPicPr>
          <p:nvPr>
            <p:ph idx="1"/>
          </p:nvPr>
        </p:nvPicPr>
        <p:blipFill>
          <a:blip r:embed="rId2"/>
          <a:stretch>
            <a:fillRect/>
          </a:stretch>
        </p:blipFill>
        <p:spPr>
          <a:xfrm>
            <a:off x="580147" y="2239181"/>
            <a:ext cx="7869015" cy="4016535"/>
          </a:xfr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911C1-1543-9E73-4E98-F581935EA89A}"/>
              </a:ext>
            </a:extLst>
          </p:cNvPr>
          <p:cNvSpPr>
            <a:spLocks noGrp="1"/>
          </p:cNvSpPr>
          <p:nvPr>
            <p:ph type="title"/>
          </p:nvPr>
        </p:nvSpPr>
        <p:spPr>
          <a:xfrm>
            <a:off x="446762" y="112181"/>
            <a:ext cx="8250477" cy="567302"/>
          </a:xfrm>
        </p:spPr>
        <p:txBody>
          <a:bodyPr/>
          <a:lstStyle/>
          <a:p>
            <a:r>
              <a:rPr lang="en-GB" sz="4000" b="1">
                <a:ea typeface="Calibri"/>
                <a:cs typeface="Calibri"/>
              </a:rPr>
              <a:t>RESULTS-[2]</a:t>
            </a:r>
            <a:endParaRPr lang="en-US" sz="4000"/>
          </a:p>
        </p:txBody>
      </p:sp>
      <p:pic>
        <p:nvPicPr>
          <p:cNvPr id="5" name="Content Placeholder 4" descr="A screenshot of a video game&#10;&#10;AI-generated content may be incorrect.">
            <a:extLst>
              <a:ext uri="{FF2B5EF4-FFF2-40B4-BE49-F238E27FC236}">
                <a16:creationId xmlns:a16="http://schemas.microsoft.com/office/drawing/2014/main" id="{191D8A2C-9F4C-5C46-3F15-D042634F8CC0}"/>
              </a:ext>
            </a:extLst>
          </p:cNvPr>
          <p:cNvPicPr>
            <a:picLocks noGrp="1" noChangeAspect="1"/>
          </p:cNvPicPr>
          <p:nvPr>
            <p:ph idx="1"/>
          </p:nvPr>
        </p:nvPicPr>
        <p:blipFill>
          <a:blip r:embed="rId2"/>
          <a:stretch>
            <a:fillRect/>
          </a:stretch>
        </p:blipFill>
        <p:spPr>
          <a:xfrm>
            <a:off x="571594" y="2319237"/>
            <a:ext cx="7995144" cy="4081905"/>
          </a:xfrm>
        </p:spPr>
      </p:pic>
      <p:sp>
        <p:nvSpPr>
          <p:cNvPr id="4" name="TextBox 3">
            <a:extLst>
              <a:ext uri="{FF2B5EF4-FFF2-40B4-BE49-F238E27FC236}">
                <a16:creationId xmlns:a16="http://schemas.microsoft.com/office/drawing/2014/main" id="{3F0F7E37-A7EE-7B6C-D0DA-86C019078F3F}"/>
              </a:ext>
            </a:extLst>
          </p:cNvPr>
          <p:cNvSpPr txBox="1"/>
          <p:nvPr/>
        </p:nvSpPr>
        <p:spPr>
          <a:xfrm>
            <a:off x="2806" y="806606"/>
            <a:ext cx="91282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err="1">
                <a:latin typeface="Calibri"/>
                <a:ea typeface="Calibri"/>
                <a:cs typeface="Calibri"/>
              </a:rPr>
              <a:t>ByteTrack</a:t>
            </a:r>
            <a:r>
              <a:rPr lang="en-US" sz="2800">
                <a:latin typeface="Calibri"/>
                <a:ea typeface="Calibri"/>
                <a:cs typeface="Calibri"/>
              </a:rPr>
              <a:t> was integrated for robust multi-object tracking, ensuring consistent player and ball tracking across frames and assigning unique IDs to all players.</a:t>
            </a:r>
          </a:p>
        </p:txBody>
      </p:sp>
    </p:spTree>
    <p:extLst>
      <p:ext uri="{BB962C8B-B14F-4D97-AF65-F5344CB8AC3E}">
        <p14:creationId xmlns:p14="http://schemas.microsoft.com/office/powerpoint/2010/main" val="184210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A3C7-1E25-538F-F6AE-64EA36A3B264}"/>
              </a:ext>
            </a:extLst>
          </p:cNvPr>
          <p:cNvSpPr>
            <a:spLocks noGrp="1"/>
          </p:cNvSpPr>
          <p:nvPr>
            <p:ph type="title"/>
          </p:nvPr>
        </p:nvSpPr>
        <p:spPr>
          <a:xfrm>
            <a:off x="457200" y="-3860"/>
            <a:ext cx="8229600" cy="1143000"/>
          </a:xfrm>
        </p:spPr>
        <p:txBody>
          <a:bodyPr/>
          <a:lstStyle/>
          <a:p>
            <a:r>
              <a:rPr lang="en-GB" sz="4000" b="1">
                <a:ea typeface="Calibri"/>
                <a:cs typeface="Calibri"/>
              </a:rPr>
              <a:t>RESULTS-[3]</a:t>
            </a:r>
            <a:endParaRPr lang="en-US"/>
          </a:p>
        </p:txBody>
      </p:sp>
      <p:pic>
        <p:nvPicPr>
          <p:cNvPr id="5" name="Content Placeholder 4" descr="A screenshot of a video game&#10;&#10;AI-generated content may be incorrect.">
            <a:extLst>
              <a:ext uri="{FF2B5EF4-FFF2-40B4-BE49-F238E27FC236}">
                <a16:creationId xmlns:a16="http://schemas.microsoft.com/office/drawing/2014/main" id="{8A06204D-EA28-3E3B-2CB7-BC87F16E46CC}"/>
              </a:ext>
            </a:extLst>
          </p:cNvPr>
          <p:cNvPicPr>
            <a:picLocks noGrp="1" noChangeAspect="1"/>
          </p:cNvPicPr>
          <p:nvPr>
            <p:ph idx="1"/>
          </p:nvPr>
        </p:nvPicPr>
        <p:blipFill>
          <a:blip r:embed="rId2"/>
          <a:stretch>
            <a:fillRect/>
          </a:stretch>
        </p:blipFill>
        <p:spPr>
          <a:xfrm>
            <a:off x="455881" y="2182119"/>
            <a:ext cx="8206803" cy="4113438"/>
          </a:xfrm>
        </p:spPr>
      </p:pic>
      <p:sp>
        <p:nvSpPr>
          <p:cNvPr id="4" name="TextBox 3">
            <a:extLst>
              <a:ext uri="{FF2B5EF4-FFF2-40B4-BE49-F238E27FC236}">
                <a16:creationId xmlns:a16="http://schemas.microsoft.com/office/drawing/2014/main" id="{F4BB89F0-7E6A-7586-73E8-A399FB1F977B}"/>
              </a:ext>
            </a:extLst>
          </p:cNvPr>
          <p:cNvSpPr txBox="1"/>
          <p:nvPr/>
        </p:nvSpPr>
        <p:spPr>
          <a:xfrm>
            <a:off x="2677" y="1140762"/>
            <a:ext cx="913623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ea typeface="Calibri"/>
                <a:cs typeface="Calibri"/>
              </a:rPr>
              <a:t>K-Means clustering was used to assign players to teams based on jersey color, enhancing team identification.</a:t>
            </a:r>
          </a:p>
        </p:txBody>
      </p:sp>
    </p:spTree>
    <p:extLst>
      <p:ext uri="{BB962C8B-B14F-4D97-AF65-F5344CB8AC3E}">
        <p14:creationId xmlns:p14="http://schemas.microsoft.com/office/powerpoint/2010/main" val="1652011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AF04-B012-B999-E0A2-80D042F83E33}"/>
              </a:ext>
            </a:extLst>
          </p:cNvPr>
          <p:cNvSpPr>
            <a:spLocks noGrp="1"/>
          </p:cNvSpPr>
          <p:nvPr>
            <p:ph type="title"/>
          </p:nvPr>
        </p:nvSpPr>
        <p:spPr>
          <a:xfrm>
            <a:off x="457200" y="-3860"/>
            <a:ext cx="8229600" cy="1143000"/>
          </a:xfrm>
        </p:spPr>
        <p:txBody>
          <a:bodyPr/>
          <a:lstStyle/>
          <a:p>
            <a:r>
              <a:rPr lang="en-GB" sz="4000" b="1">
                <a:ea typeface="Calibri"/>
                <a:cs typeface="Calibri"/>
              </a:rPr>
              <a:t>RESULTS-[4]</a:t>
            </a:r>
            <a:endParaRPr lang="en-US"/>
          </a:p>
        </p:txBody>
      </p:sp>
      <p:pic>
        <p:nvPicPr>
          <p:cNvPr id="5" name="Content Placeholder 4" descr="A screenshot of a video game&#10;&#10;AI-generated content may be incorrect.">
            <a:extLst>
              <a:ext uri="{FF2B5EF4-FFF2-40B4-BE49-F238E27FC236}">
                <a16:creationId xmlns:a16="http://schemas.microsoft.com/office/drawing/2014/main" id="{019CE32B-EA00-3B73-D634-49C61B47A734}"/>
              </a:ext>
            </a:extLst>
          </p:cNvPr>
          <p:cNvPicPr>
            <a:picLocks noGrp="1" noChangeAspect="1"/>
          </p:cNvPicPr>
          <p:nvPr>
            <p:ph idx="1"/>
          </p:nvPr>
        </p:nvPicPr>
        <p:blipFill>
          <a:blip r:embed="rId2"/>
          <a:stretch>
            <a:fillRect/>
          </a:stretch>
        </p:blipFill>
        <p:spPr>
          <a:xfrm>
            <a:off x="459421" y="2720521"/>
            <a:ext cx="8212495" cy="3714281"/>
          </a:xfrm>
        </p:spPr>
      </p:pic>
      <p:sp>
        <p:nvSpPr>
          <p:cNvPr id="4" name="TextBox 3">
            <a:extLst>
              <a:ext uri="{FF2B5EF4-FFF2-40B4-BE49-F238E27FC236}">
                <a16:creationId xmlns:a16="http://schemas.microsoft.com/office/drawing/2014/main" id="{12F5B287-8136-E5F4-5E45-0DD8E8FC5707}"/>
              </a:ext>
            </a:extLst>
          </p:cNvPr>
          <p:cNvSpPr txBox="1"/>
          <p:nvPr/>
        </p:nvSpPr>
        <p:spPr>
          <a:xfrm>
            <a:off x="1820" y="901842"/>
            <a:ext cx="913847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ea typeface="Calibri"/>
                <a:cs typeface="Calibri"/>
              </a:rPr>
              <a:t>The active player in each frame was identified using the Euclidean distance calculation to determine the player's closeness to the ball and was assigned a red triangle above them.</a:t>
            </a:r>
            <a:endParaRPr lang="en-US">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9203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066A8-79C7-E410-EE4B-F291096C64CA}"/>
              </a:ext>
            </a:extLst>
          </p:cNvPr>
          <p:cNvSpPr>
            <a:spLocks noGrp="1"/>
          </p:cNvSpPr>
          <p:nvPr>
            <p:ph type="title"/>
          </p:nvPr>
        </p:nvSpPr>
        <p:spPr>
          <a:xfrm>
            <a:off x="457200" y="-3860"/>
            <a:ext cx="8229600" cy="1143000"/>
          </a:xfrm>
        </p:spPr>
        <p:txBody>
          <a:bodyPr/>
          <a:lstStyle/>
          <a:p>
            <a:r>
              <a:rPr lang="en-GB" sz="4000" b="1">
                <a:ea typeface="Calibri"/>
                <a:cs typeface="Calibri"/>
              </a:rPr>
              <a:t>RESULTS-[5]</a:t>
            </a:r>
            <a:endParaRPr lang="en-US"/>
          </a:p>
        </p:txBody>
      </p:sp>
      <p:pic>
        <p:nvPicPr>
          <p:cNvPr id="5" name="Content Placeholder 4" descr="A screenshot of a video game&#10;&#10;AI-generated content may be incorrect.">
            <a:extLst>
              <a:ext uri="{FF2B5EF4-FFF2-40B4-BE49-F238E27FC236}">
                <a16:creationId xmlns:a16="http://schemas.microsoft.com/office/drawing/2014/main" id="{3AC31342-EED8-158F-A89C-AF8B152804C8}"/>
              </a:ext>
            </a:extLst>
          </p:cNvPr>
          <p:cNvPicPr>
            <a:picLocks noGrp="1" noChangeAspect="1"/>
          </p:cNvPicPr>
          <p:nvPr>
            <p:ph idx="1"/>
          </p:nvPr>
        </p:nvPicPr>
        <p:blipFill>
          <a:blip r:embed="rId2"/>
          <a:stretch>
            <a:fillRect/>
          </a:stretch>
        </p:blipFill>
        <p:spPr>
          <a:xfrm>
            <a:off x="564171" y="1954547"/>
            <a:ext cx="8251836" cy="4270795"/>
          </a:xfrm>
        </p:spPr>
      </p:pic>
      <p:sp>
        <p:nvSpPr>
          <p:cNvPr id="4" name="TextBox 3">
            <a:extLst>
              <a:ext uri="{FF2B5EF4-FFF2-40B4-BE49-F238E27FC236}">
                <a16:creationId xmlns:a16="http://schemas.microsoft.com/office/drawing/2014/main" id="{5A8834CC-C13C-3520-4ADB-8BCF6F1F86CB}"/>
              </a:ext>
            </a:extLst>
          </p:cNvPr>
          <p:cNvSpPr txBox="1"/>
          <p:nvPr/>
        </p:nvSpPr>
        <p:spPr>
          <a:xfrm>
            <a:off x="1427" y="1004999"/>
            <a:ext cx="914370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800">
                <a:latin typeface="Calibri"/>
                <a:ea typeface="Calibri"/>
                <a:cs typeface="Calibri"/>
              </a:rPr>
              <a:t>Team ball possession was determined by calculating distance between players and the ball.</a:t>
            </a:r>
            <a:endParaRPr lang="en-US" sz="2800">
              <a:latin typeface="Calibri"/>
              <a:ea typeface="Calibri"/>
              <a:cs typeface="Calibri"/>
            </a:endParaRPr>
          </a:p>
        </p:txBody>
      </p:sp>
    </p:spTree>
    <p:extLst>
      <p:ext uri="{BB962C8B-B14F-4D97-AF65-F5344CB8AC3E}">
        <p14:creationId xmlns:p14="http://schemas.microsoft.com/office/powerpoint/2010/main" val="2572415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46CF-5E26-66C3-FF01-9368197D94CE}"/>
              </a:ext>
            </a:extLst>
          </p:cNvPr>
          <p:cNvSpPr>
            <a:spLocks noGrp="1"/>
          </p:cNvSpPr>
          <p:nvPr>
            <p:ph type="title"/>
          </p:nvPr>
        </p:nvSpPr>
        <p:spPr>
          <a:xfrm>
            <a:off x="457200" y="-3860"/>
            <a:ext cx="8229600" cy="1143000"/>
          </a:xfrm>
        </p:spPr>
        <p:txBody>
          <a:bodyPr/>
          <a:lstStyle/>
          <a:p>
            <a:r>
              <a:rPr lang="en-GB" sz="4000" b="1">
                <a:ea typeface="Calibri"/>
                <a:cs typeface="Calibri"/>
              </a:rPr>
              <a:t>RESULTS-[6]</a:t>
            </a:r>
            <a:endParaRPr lang="en-US"/>
          </a:p>
        </p:txBody>
      </p:sp>
      <p:pic>
        <p:nvPicPr>
          <p:cNvPr id="5" name="Content Placeholder 4" descr="A screenshot of a video game&#10;&#10;AI-generated content may be incorrect.">
            <a:extLst>
              <a:ext uri="{FF2B5EF4-FFF2-40B4-BE49-F238E27FC236}">
                <a16:creationId xmlns:a16="http://schemas.microsoft.com/office/drawing/2014/main" id="{C64A8AB9-87DF-C534-403F-69595F7AC7D0}"/>
              </a:ext>
            </a:extLst>
          </p:cNvPr>
          <p:cNvPicPr>
            <a:picLocks noGrp="1" noChangeAspect="1"/>
          </p:cNvPicPr>
          <p:nvPr>
            <p:ph idx="1"/>
          </p:nvPr>
        </p:nvPicPr>
        <p:blipFill>
          <a:blip r:embed="rId2"/>
          <a:stretch>
            <a:fillRect/>
          </a:stretch>
        </p:blipFill>
        <p:spPr>
          <a:xfrm>
            <a:off x="229152" y="2799805"/>
            <a:ext cx="4426355" cy="2860061"/>
          </a:xfrm>
        </p:spPr>
      </p:pic>
      <p:sp>
        <p:nvSpPr>
          <p:cNvPr id="4" name="TextBox 3">
            <a:extLst>
              <a:ext uri="{FF2B5EF4-FFF2-40B4-BE49-F238E27FC236}">
                <a16:creationId xmlns:a16="http://schemas.microsoft.com/office/drawing/2014/main" id="{81584457-10A0-52F6-133F-C1D1482B6292}"/>
              </a:ext>
            </a:extLst>
          </p:cNvPr>
          <p:cNvSpPr txBox="1"/>
          <p:nvPr/>
        </p:nvSpPr>
        <p:spPr>
          <a:xfrm>
            <a:off x="247986" y="1083311"/>
            <a:ext cx="882311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ea typeface="Calibri"/>
                <a:cs typeface="Calibri"/>
              </a:rPr>
              <a:t>Camera movement was calculated by tracking object position changes between frames, adjusting for panning, zooming, and shifts to maintain accurate tracking.</a:t>
            </a:r>
          </a:p>
        </p:txBody>
      </p:sp>
      <p:pic>
        <p:nvPicPr>
          <p:cNvPr id="6" name="Picture 5" descr="A football game on a field&#10;&#10;AI-generated content may be incorrect.">
            <a:extLst>
              <a:ext uri="{FF2B5EF4-FFF2-40B4-BE49-F238E27FC236}">
                <a16:creationId xmlns:a16="http://schemas.microsoft.com/office/drawing/2014/main" id="{4279ECBE-0D57-75A1-CD51-5228A75D91E5}"/>
              </a:ext>
            </a:extLst>
          </p:cNvPr>
          <p:cNvPicPr>
            <a:picLocks noChangeAspect="1"/>
          </p:cNvPicPr>
          <p:nvPr/>
        </p:nvPicPr>
        <p:blipFill>
          <a:blip r:embed="rId3"/>
          <a:stretch>
            <a:fillRect/>
          </a:stretch>
        </p:blipFill>
        <p:spPr>
          <a:xfrm>
            <a:off x="4655506" y="2801686"/>
            <a:ext cx="4272008" cy="2847244"/>
          </a:xfrm>
          <a:prstGeom prst="rect">
            <a:avLst/>
          </a:prstGeom>
        </p:spPr>
      </p:pic>
      <p:sp>
        <p:nvSpPr>
          <p:cNvPr id="10" name="TextBox 9">
            <a:extLst>
              <a:ext uri="{FF2B5EF4-FFF2-40B4-BE49-F238E27FC236}">
                <a16:creationId xmlns:a16="http://schemas.microsoft.com/office/drawing/2014/main" id="{8D2DE9B6-2F4F-A8DE-D4B1-DE9C2895CCBC}"/>
              </a:ext>
            </a:extLst>
          </p:cNvPr>
          <p:cNvSpPr txBox="1"/>
          <p:nvPr/>
        </p:nvSpPr>
        <p:spPr>
          <a:xfrm>
            <a:off x="221878" y="5938509"/>
            <a:ext cx="38632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Before camera shift</a:t>
            </a:r>
            <a:endParaRPr lang="en-US" sz="2800"/>
          </a:p>
        </p:txBody>
      </p:sp>
      <p:sp>
        <p:nvSpPr>
          <p:cNvPr id="11" name="TextBox 10">
            <a:extLst>
              <a:ext uri="{FF2B5EF4-FFF2-40B4-BE49-F238E27FC236}">
                <a16:creationId xmlns:a16="http://schemas.microsoft.com/office/drawing/2014/main" id="{735DFB51-62D2-5D33-7E09-0E67CF99B6CD}"/>
              </a:ext>
            </a:extLst>
          </p:cNvPr>
          <p:cNvSpPr txBox="1"/>
          <p:nvPr/>
        </p:nvSpPr>
        <p:spPr>
          <a:xfrm>
            <a:off x="4946582" y="5912405"/>
            <a:ext cx="36414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ea typeface="Calibri"/>
                <a:cs typeface="Calibri"/>
              </a:rPr>
              <a:t>After camera shift</a:t>
            </a:r>
            <a:endParaRPr lang="en-US" sz="2800">
              <a:ea typeface="Calibri"/>
              <a:cs typeface="Calibri"/>
            </a:endParaRP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51AEA379-0137-0AC7-7ADF-7E572CD2AFA1}"/>
                  </a:ext>
                </a:extLst>
              </p14:cNvPr>
              <p14:cNvContentPartPr/>
              <p14:nvPr/>
            </p14:nvContentPartPr>
            <p14:xfrm>
              <a:off x="11270815" y="4065740"/>
              <a:ext cx="13047" cy="13047"/>
            </p14:xfrm>
          </p:contentPart>
        </mc:Choice>
        <mc:Fallback xmlns="">
          <p:pic>
            <p:nvPicPr>
              <p:cNvPr id="19" name="Ink 18">
                <a:extLst>
                  <a:ext uri="{FF2B5EF4-FFF2-40B4-BE49-F238E27FC236}">
                    <a16:creationId xmlns:a16="http://schemas.microsoft.com/office/drawing/2014/main" id="{51AEA379-0137-0AC7-7ADF-7E572CD2AFA1}"/>
                  </a:ext>
                </a:extLst>
              </p:cNvPr>
              <p:cNvPicPr/>
              <p:nvPr/>
            </p:nvPicPr>
            <p:blipFill>
              <a:blip r:embed="rId5"/>
              <a:stretch>
                <a:fillRect/>
              </a:stretch>
            </p:blipFill>
            <p:spPr>
              <a:xfrm>
                <a:off x="9313765" y="151640"/>
                <a:ext cx="3914100" cy="7828200"/>
              </a:xfrm>
              <a:prstGeom prst="rect">
                <a:avLst/>
              </a:prstGeom>
            </p:spPr>
          </p:pic>
        </mc:Fallback>
      </mc:AlternateContent>
    </p:spTree>
    <p:extLst>
      <p:ext uri="{BB962C8B-B14F-4D97-AF65-F5344CB8AC3E}">
        <p14:creationId xmlns:p14="http://schemas.microsoft.com/office/powerpoint/2010/main" val="360052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8D73A121-D19F-1DF1-C21F-728FE00BBCE5}"/>
              </a:ext>
            </a:extLst>
          </p:cNvPr>
          <p:cNvSpPr txBox="1">
            <a:spLocks noGrp="1"/>
          </p:cNvSpPr>
          <p:nvPr/>
        </p:nvSpPr>
        <p:spPr>
          <a:xfrm>
            <a:off x="3736" y="700897"/>
            <a:ext cx="10409255" cy="628377"/>
          </a:xfrm>
          <a:prstGeom prst="rect">
            <a:avLst/>
          </a:prstGeom>
        </p:spPr>
        <p:txBody>
          <a:bodyPr vert="horz" wrap="square" lIns="0" tIns="12700" rIns="0" bIns="0" rtlCol="0" anchor="t">
            <a:spAutoFit/>
          </a:bodyPr>
          <a:lstStyle>
            <a:lvl1pPr>
              <a:defRPr sz="2400" b="1" i="0">
                <a:solidFill>
                  <a:schemeClr val="tx1"/>
                </a:solidFill>
                <a:latin typeface="Arial"/>
                <a:ea typeface="+mj-ea"/>
                <a:cs typeface="Arial"/>
              </a:defRPr>
            </a:lvl1pPr>
          </a:lstStyle>
          <a:p>
            <a:pPr marL="12700" algn="ctr">
              <a:lnSpc>
                <a:spcPct val="100000"/>
              </a:lnSpc>
              <a:spcBef>
                <a:spcPts val="100"/>
              </a:spcBef>
            </a:pPr>
            <a:r>
              <a:rPr lang="en-US" sz="4000" spc="-10"/>
              <a:t>PROJECT</a:t>
            </a:r>
            <a:r>
              <a:rPr sz="4000" spc="-135"/>
              <a:t> </a:t>
            </a:r>
            <a:r>
              <a:rPr sz="4000" spc="-10"/>
              <a:t>APPLICATION</a:t>
            </a:r>
            <a:endParaRPr lang="en-US"/>
          </a:p>
        </p:txBody>
      </p:sp>
      <p:sp>
        <p:nvSpPr>
          <p:cNvPr id="5" name="object 5">
            <a:extLst>
              <a:ext uri="{FF2B5EF4-FFF2-40B4-BE49-F238E27FC236}">
                <a16:creationId xmlns:a16="http://schemas.microsoft.com/office/drawing/2014/main" id="{4A3E2425-A116-4A51-7E47-A5110CD706D3}"/>
              </a:ext>
            </a:extLst>
          </p:cNvPr>
          <p:cNvSpPr txBox="1"/>
          <p:nvPr/>
        </p:nvSpPr>
        <p:spPr>
          <a:xfrm>
            <a:off x="375617" y="1935140"/>
            <a:ext cx="7557620" cy="3780522"/>
          </a:xfrm>
          <a:prstGeom prst="rect">
            <a:avLst/>
          </a:prstGeom>
        </p:spPr>
        <p:txBody>
          <a:bodyPr vert="horz" wrap="square" lIns="0" tIns="12700" rIns="0" bIns="0" rtlCol="0" anchor="t">
            <a:spAutoFit/>
          </a:bodyPr>
          <a:lstStyle>
            <a:defPPr>
              <a:defRPr kern="0"/>
            </a:defPPr>
          </a:lstStyle>
          <a:p>
            <a:pPr marL="742950" lvl="1" indent="-342900">
              <a:lnSpc>
                <a:spcPct val="200000"/>
              </a:lnSpc>
              <a:spcBef>
                <a:spcPts val="0"/>
              </a:spcBef>
              <a:spcAft>
                <a:spcPts val="0"/>
              </a:spcAft>
              <a:buFont typeface="Arial,Sans-Serif"/>
              <a:buChar char="•"/>
              <a:tabLst>
                <a:tab pos="240029" algn="l"/>
              </a:tabLst>
            </a:pPr>
            <a:r>
              <a:rPr lang="en-US" sz="2800" spc="-10">
                <a:latin typeface="Calibri"/>
                <a:ea typeface="Calibri"/>
                <a:cs typeface="Calibri"/>
              </a:rPr>
              <a:t>Player Performance Analysis </a:t>
            </a:r>
          </a:p>
          <a:p>
            <a:pPr marL="742950" lvl="1" indent="-342900">
              <a:lnSpc>
                <a:spcPct val="200000"/>
              </a:lnSpc>
              <a:spcBef>
                <a:spcPts val="0"/>
              </a:spcBef>
              <a:spcAft>
                <a:spcPts val="0"/>
              </a:spcAft>
              <a:buFont typeface="Arial,Sans-Serif"/>
              <a:buChar char="•"/>
              <a:tabLst>
                <a:tab pos="240029" algn="l"/>
              </a:tabLst>
            </a:pPr>
            <a:r>
              <a:rPr lang="en-US" sz="2800" spc="-10">
                <a:latin typeface="Calibri"/>
                <a:ea typeface="Calibri"/>
                <a:cs typeface="Calibri"/>
              </a:rPr>
              <a:t>Tactical Decision-Making </a:t>
            </a:r>
            <a:endParaRPr lang="en-US" sz="2800" spc="-10">
              <a:ea typeface="Calibri"/>
              <a:cs typeface="Calibri"/>
            </a:endParaRPr>
          </a:p>
          <a:p>
            <a:pPr marL="742950" lvl="1" indent="-342900">
              <a:lnSpc>
                <a:spcPct val="200000"/>
              </a:lnSpc>
              <a:spcBef>
                <a:spcPts val="0"/>
              </a:spcBef>
              <a:spcAft>
                <a:spcPts val="0"/>
              </a:spcAft>
              <a:buFont typeface="Arial,Sans-Serif"/>
              <a:buChar char="•"/>
              <a:tabLst>
                <a:tab pos="240029" algn="l"/>
              </a:tabLst>
            </a:pPr>
            <a:r>
              <a:rPr lang="en-US" sz="2800" spc="-10">
                <a:latin typeface="Calibri"/>
                <a:ea typeface="Calibri"/>
                <a:cs typeface="Calibri"/>
              </a:rPr>
              <a:t>Player Scouting &amp; Recruitment </a:t>
            </a:r>
            <a:endParaRPr lang="en-US" sz="2800" spc="-10">
              <a:ea typeface="Calibri"/>
              <a:cs typeface="Calibri"/>
            </a:endParaRPr>
          </a:p>
          <a:p>
            <a:pPr marL="742950" lvl="1" indent="-342900">
              <a:lnSpc>
                <a:spcPct val="200000"/>
              </a:lnSpc>
              <a:spcBef>
                <a:spcPts val="0"/>
              </a:spcBef>
              <a:spcAft>
                <a:spcPts val="0"/>
              </a:spcAft>
              <a:buFont typeface="Arial,Sans-Serif"/>
              <a:buChar char="•"/>
              <a:tabLst>
                <a:tab pos="240029" algn="l"/>
              </a:tabLst>
            </a:pPr>
            <a:r>
              <a:rPr lang="en-US" sz="2800" spc="-10">
                <a:latin typeface="Calibri"/>
                <a:ea typeface="Calibri"/>
                <a:cs typeface="Calibri"/>
              </a:rPr>
              <a:t>Potential for Sports Broadcasting </a:t>
            </a:r>
            <a:endParaRPr sz="2800"/>
          </a:p>
          <a:p>
            <a:pPr marL="239395" indent="-226695">
              <a:lnSpc>
                <a:spcPct val="100000"/>
              </a:lnSpc>
              <a:spcBef>
                <a:spcPts val="100"/>
              </a:spcBef>
              <a:buChar char="•"/>
              <a:tabLst>
                <a:tab pos="240029" algn="l"/>
              </a:tabLst>
            </a:pPr>
            <a:endParaRPr sz="2000" spc="-10">
              <a:latin typeface="Arial"/>
              <a:cs typeface="Arial"/>
            </a:endParaRPr>
          </a:p>
        </p:txBody>
      </p:sp>
    </p:spTree>
    <p:extLst>
      <p:ext uri="{BB962C8B-B14F-4D97-AF65-F5344CB8AC3E}">
        <p14:creationId xmlns:p14="http://schemas.microsoft.com/office/powerpoint/2010/main" val="768823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030E-26B4-DC32-FB85-07291F2C2026}"/>
              </a:ext>
            </a:extLst>
          </p:cNvPr>
          <p:cNvSpPr>
            <a:spLocks noGrp="1"/>
          </p:cNvSpPr>
          <p:nvPr>
            <p:ph type="title"/>
          </p:nvPr>
        </p:nvSpPr>
        <p:spPr>
          <a:xfrm>
            <a:off x="457200" y="-3860"/>
            <a:ext cx="8229600" cy="1143000"/>
          </a:xfrm>
        </p:spPr>
        <p:txBody>
          <a:bodyPr/>
          <a:lstStyle/>
          <a:p>
            <a:r>
              <a:rPr lang="en-GB" sz="4000" b="1">
                <a:ea typeface="Calibri"/>
                <a:cs typeface="Calibri"/>
              </a:rPr>
              <a:t>RESULTS-[7]</a:t>
            </a:r>
            <a:endParaRPr lang="en-US"/>
          </a:p>
        </p:txBody>
      </p:sp>
      <p:pic>
        <p:nvPicPr>
          <p:cNvPr id="12" name="Content Placeholder 11" descr="A screenshot of a video game&#10;&#10;AI-generated content may be incorrect.">
            <a:extLst>
              <a:ext uri="{FF2B5EF4-FFF2-40B4-BE49-F238E27FC236}">
                <a16:creationId xmlns:a16="http://schemas.microsoft.com/office/drawing/2014/main" id="{233974DF-641A-47E4-9FDE-315BC7992AB5}"/>
              </a:ext>
            </a:extLst>
          </p:cNvPr>
          <p:cNvPicPr>
            <a:picLocks noGrp="1" noChangeAspect="1"/>
          </p:cNvPicPr>
          <p:nvPr>
            <p:ph idx="1"/>
          </p:nvPr>
        </p:nvPicPr>
        <p:blipFill>
          <a:blip r:embed="rId2"/>
          <a:stretch>
            <a:fillRect/>
          </a:stretch>
        </p:blipFill>
        <p:spPr>
          <a:xfrm>
            <a:off x="630689" y="2720787"/>
            <a:ext cx="8149751" cy="3696899"/>
          </a:xfrm>
        </p:spPr>
      </p:pic>
      <p:sp>
        <p:nvSpPr>
          <p:cNvPr id="4" name="TextBox 3">
            <a:extLst>
              <a:ext uri="{FF2B5EF4-FFF2-40B4-BE49-F238E27FC236}">
                <a16:creationId xmlns:a16="http://schemas.microsoft.com/office/drawing/2014/main" id="{323D8E45-EB2E-4D83-8C9F-84A2168E8146}"/>
              </a:ext>
            </a:extLst>
          </p:cNvPr>
          <p:cNvSpPr txBox="1"/>
          <p:nvPr/>
        </p:nvSpPr>
        <p:spPr>
          <a:xfrm>
            <a:off x="5729" y="1331297"/>
            <a:ext cx="91321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ea typeface="Calibri"/>
                <a:cs typeface="Calibri"/>
              </a:rPr>
              <a:t>Speed and distance covered by player were calculated  using frame-based motion tracking, converting pixel distances into real-world measurements.</a:t>
            </a:r>
          </a:p>
        </p:txBody>
      </p:sp>
    </p:spTree>
    <p:extLst>
      <p:ext uri="{BB962C8B-B14F-4D97-AF65-F5344CB8AC3E}">
        <p14:creationId xmlns:p14="http://schemas.microsoft.com/office/powerpoint/2010/main" val="455341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D79954B-2CCB-EF0D-A0E3-87D9F676CE60}"/>
              </a:ext>
            </a:extLst>
          </p:cNvPr>
          <p:cNvSpPr txBox="1">
            <a:spLocks noGrp="1" noChangeArrowheads="1"/>
          </p:cNvSpPr>
          <p:nvPr>
            <p:ph type="title"/>
          </p:nvPr>
        </p:nvSpPr>
        <p:spPr>
          <a:xfrm>
            <a:off x="457200" y="274638"/>
            <a:ext cx="8229600" cy="711200"/>
          </a:xfrm>
        </p:spPr>
        <p:txBody>
          <a:bodyPr/>
          <a:lstStyle/>
          <a:p>
            <a:pPr eaLnBrk="1"/>
            <a:r>
              <a:rPr lang="en-GB" altLang="en-US" sz="4000" b="1">
                <a:ea typeface="Calibri"/>
                <a:cs typeface="Calibri"/>
              </a:rPr>
              <a:t>DISCUSSION AND ANALYSIS</a:t>
            </a:r>
            <a:endParaRPr lang="en-GB" altLang="en-US" sz="4000">
              <a:ea typeface="Calibri"/>
              <a:cs typeface="Calibri"/>
            </a:endParaRPr>
          </a:p>
        </p:txBody>
      </p:sp>
      <p:sp>
        <p:nvSpPr>
          <p:cNvPr id="25603" name="Content Placeholder 2">
            <a:extLst>
              <a:ext uri="{FF2B5EF4-FFF2-40B4-BE49-F238E27FC236}">
                <a16:creationId xmlns:a16="http://schemas.microsoft.com/office/drawing/2014/main" id="{92622507-DE1C-4159-37FD-821D5CB4198F}"/>
              </a:ext>
            </a:extLst>
          </p:cNvPr>
          <p:cNvSpPr txBox="1">
            <a:spLocks noGrp="1" noChangeArrowheads="1"/>
          </p:cNvSpPr>
          <p:nvPr>
            <p:ph idx="1"/>
          </p:nvPr>
        </p:nvSpPr>
        <p:spPr>
          <a:xfrm>
            <a:off x="457200" y="1116311"/>
            <a:ext cx="8229600" cy="4893811"/>
          </a:xfrm>
        </p:spPr>
        <p:txBody>
          <a:bodyPr/>
          <a:lstStyle/>
          <a:p>
            <a:pPr eaLnBrk="1"/>
            <a:r>
              <a:rPr lang="en-GB" altLang="en-US" sz="2800">
                <a:ea typeface="Calibri"/>
                <a:cs typeface="Calibri"/>
              </a:rPr>
              <a:t>The system accurately detects and tracks players but struggles with occlusions.</a:t>
            </a:r>
          </a:p>
          <a:p>
            <a:pPr eaLnBrk="1"/>
            <a:r>
              <a:rPr lang="en-GB" altLang="en-US" sz="2800">
                <a:ea typeface="Calibri"/>
                <a:cs typeface="Calibri"/>
              </a:rPr>
              <a:t>Ball tracking needs improvement in cases of fast movements.</a:t>
            </a:r>
          </a:p>
          <a:p>
            <a:pPr eaLnBrk="1"/>
            <a:r>
              <a:rPr lang="en-GB" altLang="en-US" sz="2800">
                <a:ea typeface="Calibri"/>
                <a:cs typeface="Calibri"/>
              </a:rPr>
              <a:t>Camera movement compensation improves tracking stability.</a:t>
            </a:r>
          </a:p>
          <a:p>
            <a:pPr eaLnBrk="1"/>
            <a:r>
              <a:rPr lang="en-GB" altLang="en-US" sz="2800">
                <a:ea typeface="Calibri"/>
                <a:cs typeface="Calibri"/>
              </a:rPr>
              <a:t>Speed and distance calculations provide valuable player performance insights.</a:t>
            </a:r>
          </a:p>
          <a:p>
            <a:pPr eaLnBrk="1"/>
            <a:r>
              <a:rPr lang="en-GB" altLang="en-US" sz="2800">
                <a:ea typeface="Calibri"/>
                <a:cs typeface="Calibri"/>
              </a:rPr>
              <a:t> Perspective transformation enhances accuracy in field positioning.</a:t>
            </a:r>
          </a:p>
          <a:p>
            <a:pPr eaLnBrk="1"/>
            <a:r>
              <a:rPr lang="en-GB" altLang="en-US" sz="2800">
                <a:ea typeface="Calibri"/>
                <a:cs typeface="Calibri"/>
              </a:rPr>
              <a:t>Future work includes refining detection accuracy and real-time processing.</a:t>
            </a:r>
          </a:p>
          <a:p>
            <a:pPr eaLnBrk="1"/>
            <a:endParaRPr lang="en-GB" altLang="en-US">
              <a:latin typeface="Calibri" panose="020F0502020204030204" pitchFamily="34" charset="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2CAD-7C1F-85C8-7B43-95CEF672B7EF}"/>
              </a:ext>
            </a:extLst>
          </p:cNvPr>
          <p:cNvSpPr>
            <a:spLocks noGrp="1"/>
          </p:cNvSpPr>
          <p:nvPr>
            <p:ph type="title"/>
          </p:nvPr>
        </p:nvSpPr>
        <p:spPr/>
        <p:txBody>
          <a:bodyPr/>
          <a:lstStyle/>
          <a:p>
            <a:r>
              <a:rPr lang="en-US" sz="4000" b="1">
                <a:ea typeface="Calibri"/>
                <a:cs typeface="Calibri"/>
              </a:rPr>
              <a:t>FUTURE ENHANCEMENT</a:t>
            </a:r>
            <a:endParaRPr lang="en-US" sz="4000" b="1"/>
          </a:p>
        </p:txBody>
      </p:sp>
      <p:sp>
        <p:nvSpPr>
          <p:cNvPr id="3" name="Content Placeholder 2">
            <a:extLst>
              <a:ext uri="{FF2B5EF4-FFF2-40B4-BE49-F238E27FC236}">
                <a16:creationId xmlns:a16="http://schemas.microsoft.com/office/drawing/2014/main" id="{0B1ED9DB-15C1-C4F0-C2A1-5F0123238E04}"/>
              </a:ext>
            </a:extLst>
          </p:cNvPr>
          <p:cNvSpPr>
            <a:spLocks noGrp="1"/>
          </p:cNvSpPr>
          <p:nvPr>
            <p:ph idx="1"/>
          </p:nvPr>
        </p:nvSpPr>
        <p:spPr>
          <a:xfrm>
            <a:off x="457200" y="1600200"/>
            <a:ext cx="8229600" cy="4781252"/>
          </a:xfrm>
        </p:spPr>
        <p:txBody>
          <a:bodyPr/>
          <a:lstStyle/>
          <a:p>
            <a:pPr>
              <a:lnSpc>
                <a:spcPct val="90000"/>
              </a:lnSpc>
            </a:pPr>
            <a:r>
              <a:rPr lang="en-US" sz="2800" b="1">
                <a:ea typeface="Calibri"/>
                <a:cs typeface="Calibri"/>
              </a:rPr>
              <a:t>Enhancing Accuracy of the System: </a:t>
            </a:r>
            <a:r>
              <a:rPr lang="en-US" sz="2800">
                <a:ea typeface="Calibri"/>
                <a:cs typeface="Calibri"/>
              </a:rPr>
              <a:t>Expanding the dataset with more labeled images, applying data augmentation, and fine-tune YOLO with larger datasets like </a:t>
            </a:r>
            <a:r>
              <a:rPr lang="en-US" sz="2800" err="1">
                <a:ea typeface="Calibri"/>
                <a:cs typeface="Calibri"/>
              </a:rPr>
              <a:t>SoccerNet</a:t>
            </a:r>
            <a:r>
              <a:rPr lang="en-US" sz="2800">
                <a:ea typeface="Calibri"/>
                <a:cs typeface="Calibri"/>
              </a:rPr>
              <a:t> or COCO will enhance the system accuracy.</a:t>
            </a:r>
          </a:p>
          <a:p>
            <a:pPr>
              <a:lnSpc>
                <a:spcPct val="90000"/>
              </a:lnSpc>
            </a:pPr>
            <a:r>
              <a:rPr lang="en-US" sz="2800" b="1">
                <a:ea typeface="Calibri"/>
                <a:cs typeface="Calibri"/>
              </a:rPr>
              <a:t>Real-Time Processing in Live Matches: </a:t>
            </a:r>
            <a:r>
              <a:rPr lang="en-US" sz="2800">
                <a:ea typeface="Calibri"/>
                <a:cs typeface="Calibri"/>
              </a:rPr>
              <a:t>Optimize YOLO inference speed using </a:t>
            </a:r>
            <a:r>
              <a:rPr lang="en-US" sz="2800" err="1">
                <a:ea typeface="Calibri"/>
                <a:cs typeface="Calibri"/>
              </a:rPr>
              <a:t>TensorRT</a:t>
            </a:r>
            <a:r>
              <a:rPr lang="en-US" sz="2800">
                <a:ea typeface="Calibri"/>
                <a:cs typeface="Calibri"/>
              </a:rPr>
              <a:t>/ONNX, leverage GPU acceleration, and integrate WebRTC for real-time match analysis.</a:t>
            </a:r>
          </a:p>
          <a:p>
            <a:pPr>
              <a:lnSpc>
                <a:spcPct val="90000"/>
              </a:lnSpc>
            </a:pPr>
            <a:r>
              <a:rPr lang="en-US" sz="2800" b="1">
                <a:ea typeface="Calibri"/>
                <a:cs typeface="Calibri"/>
              </a:rPr>
              <a:t>Advanced Ball Tracking &amp; Possession Analysis: </a:t>
            </a:r>
            <a:r>
              <a:rPr lang="en-US" sz="2800">
                <a:ea typeface="Calibri"/>
                <a:cs typeface="Calibri"/>
              </a:rPr>
              <a:t>Improve ball tracking with Kalman Filters &amp; </a:t>
            </a:r>
            <a:r>
              <a:rPr lang="en-US" sz="2800" err="1">
                <a:ea typeface="Calibri"/>
                <a:cs typeface="Calibri"/>
              </a:rPr>
              <a:t>DeepSORT</a:t>
            </a:r>
            <a:r>
              <a:rPr lang="en-US" sz="2800">
                <a:ea typeface="Calibri"/>
                <a:cs typeface="Calibri"/>
              </a:rPr>
              <a:t>, predict trajectory, and assign possession by measuring player-ball distance.</a:t>
            </a:r>
            <a:endParaRPr lang="en-US" sz="2800"/>
          </a:p>
        </p:txBody>
      </p:sp>
    </p:spTree>
    <p:extLst>
      <p:ext uri="{BB962C8B-B14F-4D97-AF65-F5344CB8AC3E}">
        <p14:creationId xmlns:p14="http://schemas.microsoft.com/office/powerpoint/2010/main" val="1548582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9AA7F-8880-FE14-9A8D-C81152D54D70}"/>
              </a:ext>
            </a:extLst>
          </p:cNvPr>
          <p:cNvSpPr>
            <a:spLocks noGrp="1"/>
          </p:cNvSpPr>
          <p:nvPr>
            <p:ph type="title"/>
          </p:nvPr>
        </p:nvSpPr>
        <p:spPr/>
        <p:txBody>
          <a:bodyPr/>
          <a:lstStyle/>
          <a:p>
            <a:r>
              <a:rPr lang="en-US" sz="4000" b="1">
                <a:ea typeface="Calibri"/>
                <a:cs typeface="Calibri"/>
              </a:rPr>
              <a:t>FUTURE ENHANCEMENT</a:t>
            </a:r>
            <a:endParaRPr lang="en-US"/>
          </a:p>
        </p:txBody>
      </p:sp>
      <p:sp>
        <p:nvSpPr>
          <p:cNvPr id="3" name="Content Placeholder 2">
            <a:extLst>
              <a:ext uri="{FF2B5EF4-FFF2-40B4-BE49-F238E27FC236}">
                <a16:creationId xmlns:a16="http://schemas.microsoft.com/office/drawing/2014/main" id="{AB9C53EA-D2EE-848E-FF0B-9E51AA4EB11D}"/>
              </a:ext>
            </a:extLst>
          </p:cNvPr>
          <p:cNvSpPr>
            <a:spLocks noGrp="1"/>
          </p:cNvSpPr>
          <p:nvPr>
            <p:ph idx="1"/>
          </p:nvPr>
        </p:nvSpPr>
        <p:spPr/>
        <p:txBody>
          <a:bodyPr/>
          <a:lstStyle/>
          <a:p>
            <a:pPr>
              <a:lnSpc>
                <a:spcPct val="90000"/>
              </a:lnSpc>
            </a:pPr>
            <a:r>
              <a:rPr lang="en-US" sz="2800" b="1">
                <a:ea typeface="Calibri"/>
                <a:cs typeface="Calibri"/>
              </a:rPr>
              <a:t>Player Action Recognition:</a:t>
            </a:r>
            <a:r>
              <a:rPr lang="en-US" sz="2800">
                <a:ea typeface="Calibri"/>
                <a:cs typeface="Calibri"/>
              </a:rPr>
              <a:t> Implement an action classification model using pose estimation (</a:t>
            </a:r>
            <a:r>
              <a:rPr lang="en-US" sz="2800" err="1">
                <a:ea typeface="Calibri"/>
                <a:cs typeface="Calibri"/>
              </a:rPr>
              <a:t>OpenPose</a:t>
            </a:r>
            <a:r>
              <a:rPr lang="en-US" sz="2800">
                <a:ea typeface="Calibri"/>
                <a:cs typeface="Calibri"/>
              </a:rPr>
              <a:t>/</a:t>
            </a:r>
            <a:r>
              <a:rPr lang="en-US" sz="2800" err="1">
                <a:ea typeface="Calibri"/>
                <a:cs typeface="Calibri"/>
              </a:rPr>
              <a:t>MediaPipe</a:t>
            </a:r>
            <a:r>
              <a:rPr lang="en-US" sz="2800">
                <a:ea typeface="Calibri"/>
                <a:cs typeface="Calibri"/>
              </a:rPr>
              <a:t>) to analyze player movements and tactical execution.</a:t>
            </a:r>
          </a:p>
          <a:p>
            <a:pPr>
              <a:lnSpc>
                <a:spcPct val="90000"/>
              </a:lnSpc>
            </a:pPr>
            <a:r>
              <a:rPr lang="en-US" sz="2800" b="1">
                <a:ea typeface="Calibri"/>
                <a:cs typeface="Calibri"/>
              </a:rPr>
              <a:t>Automatic Event Detection:</a:t>
            </a:r>
            <a:r>
              <a:rPr lang="en-US" sz="2800">
                <a:ea typeface="Calibri"/>
                <a:cs typeface="Calibri"/>
              </a:rPr>
              <a:t> Use AI with rule-based logic and machine learning to detect goals, fouls, offsides, and automate match event recognition.</a:t>
            </a:r>
          </a:p>
          <a:p>
            <a:endParaRPr lang="en-US">
              <a:ea typeface="Calibri"/>
              <a:cs typeface="Calibri"/>
            </a:endParaRPr>
          </a:p>
        </p:txBody>
      </p:sp>
    </p:spTree>
    <p:extLst>
      <p:ext uri="{BB962C8B-B14F-4D97-AF65-F5344CB8AC3E}">
        <p14:creationId xmlns:p14="http://schemas.microsoft.com/office/powerpoint/2010/main" val="4211452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A014-4CDE-8983-5B35-19CBE5216C26}"/>
              </a:ext>
            </a:extLst>
          </p:cNvPr>
          <p:cNvSpPr>
            <a:spLocks noGrp="1"/>
          </p:cNvSpPr>
          <p:nvPr>
            <p:ph type="title"/>
          </p:nvPr>
        </p:nvSpPr>
        <p:spPr/>
        <p:txBody>
          <a:bodyPr/>
          <a:lstStyle/>
          <a:p>
            <a:r>
              <a:rPr lang="en-US" sz="4000" b="1">
                <a:ea typeface="Calibri"/>
                <a:cs typeface="Calibri"/>
              </a:rPr>
              <a:t>PROJECT SCHEDULE</a:t>
            </a:r>
            <a:endParaRPr lang="en-US" sz="4000" b="1"/>
          </a:p>
        </p:txBody>
      </p:sp>
      <p:pic>
        <p:nvPicPr>
          <p:cNvPr id="4" name="Content Placeholder 3" descr="A graph of a project&#10;&#10;AI-generated content may be incorrect.">
            <a:extLst>
              <a:ext uri="{FF2B5EF4-FFF2-40B4-BE49-F238E27FC236}">
                <a16:creationId xmlns:a16="http://schemas.microsoft.com/office/drawing/2014/main" id="{ECB38F40-7175-78B2-1156-C59216DD2579}"/>
              </a:ext>
            </a:extLst>
          </p:cNvPr>
          <p:cNvPicPr>
            <a:picLocks noGrp="1" noChangeAspect="1"/>
          </p:cNvPicPr>
          <p:nvPr>
            <p:ph idx="1"/>
          </p:nvPr>
        </p:nvPicPr>
        <p:blipFill>
          <a:blip r:embed="rId2"/>
          <a:stretch>
            <a:fillRect/>
          </a:stretch>
        </p:blipFill>
        <p:spPr>
          <a:xfrm>
            <a:off x="661432" y="1410316"/>
            <a:ext cx="7809532" cy="4766481"/>
          </a:xfrm>
        </p:spPr>
      </p:pic>
    </p:spTree>
    <p:extLst>
      <p:ext uri="{BB962C8B-B14F-4D97-AF65-F5344CB8AC3E}">
        <p14:creationId xmlns:p14="http://schemas.microsoft.com/office/powerpoint/2010/main" val="44039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59D6C9A5-F82D-8258-7320-3F105AF35559}"/>
              </a:ext>
            </a:extLst>
          </p:cNvPr>
          <p:cNvSpPr txBox="1">
            <a:spLocks noGrp="1" noChangeArrowheads="1"/>
          </p:cNvSpPr>
          <p:nvPr>
            <p:ph type="title"/>
          </p:nvPr>
        </p:nvSpPr>
        <p:spPr>
          <a:xfrm>
            <a:off x="457200" y="738800"/>
            <a:ext cx="8229600" cy="173787"/>
          </a:xfrm>
        </p:spPr>
        <p:txBody>
          <a:bodyPr/>
          <a:lstStyle/>
          <a:p>
            <a:pPr eaLnBrk="1"/>
            <a:r>
              <a:rPr lang="en-GB" altLang="en-US" sz="4000" b="1">
                <a:ea typeface="Calibri"/>
                <a:cs typeface="Calibri"/>
              </a:rPr>
              <a:t>REFERENCES</a:t>
            </a:r>
            <a:br>
              <a:rPr lang="en-GB" altLang="en-US" sz="3600">
                <a:latin typeface="Calibri" panose="020F0502020204030204" pitchFamily="34" charset="0"/>
                <a:ea typeface="Calibri"/>
                <a:cs typeface="Calibri"/>
              </a:rPr>
            </a:br>
            <a:endParaRPr lang="en-GB" altLang="en-US" sz="3600">
              <a:latin typeface="Calibri" panose="020F0502020204030204" pitchFamily="34" charset="0"/>
            </a:endParaRPr>
          </a:p>
        </p:txBody>
      </p:sp>
      <p:sp>
        <p:nvSpPr>
          <p:cNvPr id="28675" name="Content Placeholder 2">
            <a:extLst>
              <a:ext uri="{FF2B5EF4-FFF2-40B4-BE49-F238E27FC236}">
                <a16:creationId xmlns:a16="http://schemas.microsoft.com/office/drawing/2014/main" id="{08B038EA-2911-28B6-D9B4-236A66359BCE}"/>
              </a:ext>
            </a:extLst>
          </p:cNvPr>
          <p:cNvSpPr txBox="1">
            <a:spLocks noGrp="1" noChangeArrowheads="1"/>
          </p:cNvSpPr>
          <p:nvPr>
            <p:ph idx="1"/>
          </p:nvPr>
        </p:nvSpPr>
        <p:spPr>
          <a:xfrm>
            <a:off x="457200" y="927100"/>
            <a:ext cx="8229600" cy="5184775"/>
          </a:xfrm>
        </p:spPr>
        <p:txBody>
          <a:bodyPr/>
          <a:lstStyle/>
          <a:p>
            <a:pPr eaLnBrk="1"/>
            <a:r>
              <a:rPr lang="en-GB" sz="2800">
                <a:ea typeface="Calibri"/>
                <a:cs typeface="Calibri"/>
              </a:rPr>
              <a:t>[1] P. Perez et al. Kalman and particle filtering approaches in player tracking. Journal of Sports Analytics, 23(4):123–145, 2002.</a:t>
            </a:r>
            <a:endParaRPr lang="en-GB" altLang="en-US" sz="2800">
              <a:ea typeface="Calibri"/>
              <a:cs typeface="Calibri"/>
            </a:endParaRPr>
          </a:p>
          <a:p>
            <a:r>
              <a:rPr lang="en-GB" sz="2800">
                <a:ea typeface="Calibri"/>
                <a:cs typeface="Calibri"/>
              </a:rPr>
              <a:t> [2] J. Redmon et al. Yolo: You only look once. Proceedings of the IEEE Conference on Computer Vision and Pattern Recognition, pages 779–788, 2016. </a:t>
            </a:r>
            <a:endParaRPr lang="en-GB" altLang="en-US" sz="2800">
              <a:ea typeface="Calibri"/>
              <a:cs typeface="Calibri"/>
            </a:endParaRPr>
          </a:p>
          <a:p>
            <a:r>
              <a:rPr lang="en-GB" sz="2800">
                <a:ea typeface="Calibri"/>
                <a:cs typeface="Calibri"/>
              </a:rPr>
              <a:t>[3] Y. Zhang et al. </a:t>
            </a:r>
            <a:r>
              <a:rPr lang="en-GB" sz="2800" err="1">
                <a:ea typeface="Calibri"/>
                <a:cs typeface="Calibri"/>
              </a:rPr>
              <a:t>Deepsort</a:t>
            </a:r>
            <a:r>
              <a:rPr lang="en-GB" sz="2800">
                <a:ea typeface="Calibri"/>
                <a:cs typeface="Calibri"/>
              </a:rPr>
              <a:t>: Deep learning-based object tracking. IEEE Transactions on Image Processing, 28(10):4234–4245, 2019. </a:t>
            </a:r>
            <a:endParaRPr lang="en-GB" altLang="en-US" sz="2800">
              <a:ea typeface="Calibri"/>
              <a:cs typeface="Calibri"/>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609E-FFA3-BC5F-CA02-C9D1F7163D07}"/>
              </a:ext>
            </a:extLst>
          </p:cNvPr>
          <p:cNvSpPr>
            <a:spLocks noGrp="1"/>
          </p:cNvSpPr>
          <p:nvPr>
            <p:ph type="title"/>
          </p:nvPr>
        </p:nvSpPr>
        <p:spPr/>
        <p:txBody>
          <a:bodyPr/>
          <a:lstStyle/>
          <a:p>
            <a:r>
              <a:rPr lang="en-GB" sz="4000" b="1">
                <a:ea typeface="Calibri"/>
                <a:cs typeface="Calibri"/>
              </a:rPr>
              <a:t>REFERENCES</a:t>
            </a:r>
            <a:endParaRPr lang="en-US"/>
          </a:p>
        </p:txBody>
      </p:sp>
      <p:sp>
        <p:nvSpPr>
          <p:cNvPr id="3" name="Content Placeholder 2">
            <a:extLst>
              <a:ext uri="{FF2B5EF4-FFF2-40B4-BE49-F238E27FC236}">
                <a16:creationId xmlns:a16="http://schemas.microsoft.com/office/drawing/2014/main" id="{ECE7F42B-FC31-5FB4-432E-CD11D968D91A}"/>
              </a:ext>
            </a:extLst>
          </p:cNvPr>
          <p:cNvSpPr>
            <a:spLocks noGrp="1"/>
          </p:cNvSpPr>
          <p:nvPr>
            <p:ph idx="1"/>
          </p:nvPr>
        </p:nvSpPr>
        <p:spPr/>
        <p:txBody>
          <a:bodyPr/>
          <a:lstStyle/>
          <a:p>
            <a:r>
              <a:rPr lang="en-GB" sz="2800">
                <a:ea typeface="Calibri"/>
                <a:cs typeface="Calibri"/>
              </a:rPr>
              <a:t>[4] J.L. Barron et al. Optical flow estimation and its application to object tracking. IEEE Transactions on Pattern Analysis and Machine Intelligence, 16(5):493–505, 1994.</a:t>
            </a:r>
          </a:p>
          <a:p>
            <a:r>
              <a:rPr lang="en-GB" sz="2800">
                <a:ea typeface="Calibri"/>
                <a:cs typeface="Calibri"/>
              </a:rPr>
              <a:t> [5] N. Pappas et al. </a:t>
            </a:r>
            <a:r>
              <a:rPr lang="en-GB" sz="2800" err="1">
                <a:ea typeface="Calibri"/>
                <a:cs typeface="Calibri"/>
              </a:rPr>
              <a:t>Homography</a:t>
            </a:r>
            <a:r>
              <a:rPr lang="en-GB" sz="2800">
                <a:ea typeface="Calibri"/>
                <a:cs typeface="Calibri"/>
              </a:rPr>
              <a:t>-based perspective transformation for sports video analysis. Computer Vision and Sports Analytics, 5:90–103, 2018.</a:t>
            </a:r>
          </a:p>
          <a:p>
            <a:r>
              <a:rPr lang="en-GB" sz="2800">
                <a:ea typeface="Calibri"/>
                <a:cs typeface="Calibri"/>
              </a:rPr>
              <a:t>[6] Z. Li et al. Real-time performance metrics calculation in sports analytics. Journal of Machine Learning in Sports, 11:234–245, 2019. </a:t>
            </a:r>
            <a:endParaRPr lang="en-GB"/>
          </a:p>
          <a:p>
            <a:endParaRPr lang="en-US">
              <a:ea typeface="Calibri"/>
              <a:cs typeface="Calibri"/>
            </a:endParaRPr>
          </a:p>
        </p:txBody>
      </p:sp>
    </p:spTree>
    <p:extLst>
      <p:ext uri="{BB962C8B-B14F-4D97-AF65-F5344CB8AC3E}">
        <p14:creationId xmlns:p14="http://schemas.microsoft.com/office/powerpoint/2010/main" val="439862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8552-31F7-298F-8474-839BC5F68D07}"/>
              </a:ext>
            </a:extLst>
          </p:cNvPr>
          <p:cNvSpPr>
            <a:spLocks noGrp="1"/>
          </p:cNvSpPr>
          <p:nvPr>
            <p:ph type="title"/>
          </p:nvPr>
        </p:nvSpPr>
        <p:spPr/>
        <p:txBody>
          <a:bodyPr/>
          <a:lstStyle/>
          <a:p>
            <a:r>
              <a:rPr lang="en-US" sz="4000" b="1">
                <a:ea typeface="Calibri"/>
                <a:cs typeface="Calibri"/>
              </a:rPr>
              <a:t>REFERENCES</a:t>
            </a:r>
            <a:endParaRPr lang="en-US" sz="4000" b="1"/>
          </a:p>
        </p:txBody>
      </p:sp>
      <p:sp>
        <p:nvSpPr>
          <p:cNvPr id="3" name="Content Placeholder 2">
            <a:extLst>
              <a:ext uri="{FF2B5EF4-FFF2-40B4-BE49-F238E27FC236}">
                <a16:creationId xmlns:a16="http://schemas.microsoft.com/office/drawing/2014/main" id="{6EFC3D3E-5092-6789-A986-F83FF715C0E3}"/>
              </a:ext>
            </a:extLst>
          </p:cNvPr>
          <p:cNvSpPr>
            <a:spLocks noGrp="1"/>
          </p:cNvSpPr>
          <p:nvPr>
            <p:ph idx="1"/>
          </p:nvPr>
        </p:nvSpPr>
        <p:spPr/>
        <p:txBody>
          <a:bodyPr/>
          <a:lstStyle/>
          <a:p>
            <a:endParaRPr lang="en-GB" sz="2800">
              <a:ea typeface="Calibri"/>
              <a:cs typeface="Calibri"/>
            </a:endParaRPr>
          </a:p>
          <a:p>
            <a:r>
              <a:rPr lang="en-GB" sz="2800">
                <a:ea typeface="Calibri"/>
                <a:cs typeface="Calibri"/>
              </a:rPr>
              <a:t>[7] C. Krauss et al. Interactive visualizations for football analytics: Advancements and applications. International Journal of Sports Data Science, 2(1):32–45, 2020.</a:t>
            </a:r>
            <a:endParaRPr lang="en-GB" sz="2800"/>
          </a:p>
          <a:p>
            <a:endParaRPr lang="en-US">
              <a:ea typeface="Calibri"/>
              <a:cs typeface="Calibri"/>
            </a:endParaRPr>
          </a:p>
        </p:txBody>
      </p:sp>
    </p:spTree>
    <p:extLst>
      <p:ext uri="{BB962C8B-B14F-4D97-AF65-F5344CB8AC3E}">
        <p14:creationId xmlns:p14="http://schemas.microsoft.com/office/powerpoint/2010/main" val="35222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5296-FFEC-BCDB-D7A2-4544AED290C6}"/>
              </a:ext>
            </a:extLst>
          </p:cNvPr>
          <p:cNvSpPr>
            <a:spLocks noGrp="1"/>
          </p:cNvSpPr>
          <p:nvPr>
            <p:ph type="title"/>
          </p:nvPr>
        </p:nvSpPr>
        <p:spPr/>
        <p:txBody>
          <a:bodyPr/>
          <a:lstStyle/>
          <a:p>
            <a:r>
              <a:rPr lang="en-US" sz="4000" b="1">
                <a:latin typeface="Arial"/>
                <a:cs typeface="Arial"/>
              </a:rPr>
              <a:t>ORIGINALITY OF PROJECT</a:t>
            </a:r>
            <a:endParaRPr lang="en-US" sz="4000">
              <a:latin typeface="Arial"/>
              <a:cs typeface="Arial"/>
            </a:endParaRPr>
          </a:p>
        </p:txBody>
      </p:sp>
      <p:sp>
        <p:nvSpPr>
          <p:cNvPr id="3" name="Content Placeholder 2">
            <a:extLst>
              <a:ext uri="{FF2B5EF4-FFF2-40B4-BE49-F238E27FC236}">
                <a16:creationId xmlns:a16="http://schemas.microsoft.com/office/drawing/2014/main" id="{E3DE76D8-EFD2-0A5D-DF57-D3A0AE698594}"/>
              </a:ext>
            </a:extLst>
          </p:cNvPr>
          <p:cNvSpPr>
            <a:spLocks noGrp="1"/>
          </p:cNvSpPr>
          <p:nvPr>
            <p:ph idx="1"/>
          </p:nvPr>
        </p:nvSpPr>
        <p:spPr/>
        <p:txBody>
          <a:bodyPr/>
          <a:lstStyle/>
          <a:p>
            <a:r>
              <a:rPr lang="en-US" sz="2800">
                <a:ea typeface="Calibri"/>
                <a:cs typeface="Calibri"/>
              </a:rPr>
              <a:t>Provides an accessible and cost-effective solution for soccer match analysis using a single-camera setup.</a:t>
            </a:r>
          </a:p>
          <a:p>
            <a:r>
              <a:rPr lang="en-US" sz="2800">
                <a:ea typeface="Calibri"/>
                <a:cs typeface="Calibri"/>
              </a:rPr>
              <a:t>Automates player tracking, ball possession stats, and movement analysis without requiring expensive hardware.</a:t>
            </a:r>
          </a:p>
          <a:p>
            <a:r>
              <a:rPr lang="en-US" sz="2800">
                <a:ea typeface="Calibri"/>
                <a:cs typeface="Calibri"/>
              </a:rPr>
              <a:t>Enables wider adoption by offering a user-friendly, web-based tool for coaches, analysts, and enthusiasts.</a:t>
            </a:r>
          </a:p>
          <a:p>
            <a:endParaRPr lang="en-US" sz="2000">
              <a:ea typeface="Calibri"/>
              <a:cs typeface="Calibri"/>
            </a:endParaRPr>
          </a:p>
        </p:txBody>
      </p:sp>
    </p:spTree>
    <p:extLst>
      <p:ext uri="{BB962C8B-B14F-4D97-AF65-F5344CB8AC3E}">
        <p14:creationId xmlns:p14="http://schemas.microsoft.com/office/powerpoint/2010/main" val="413265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B6D615A-0885-DF1E-47BA-B428C61FB576}"/>
              </a:ext>
            </a:extLst>
          </p:cNvPr>
          <p:cNvSpPr txBox="1">
            <a:spLocks noGrp="1" noChangeArrowheads="1"/>
          </p:cNvSpPr>
          <p:nvPr>
            <p:ph type="title"/>
          </p:nvPr>
        </p:nvSpPr>
        <p:spPr>
          <a:xfrm>
            <a:off x="457200" y="274638"/>
            <a:ext cx="8229600" cy="1143000"/>
          </a:xfrm>
        </p:spPr>
        <p:txBody>
          <a:bodyPr/>
          <a:lstStyle/>
          <a:p>
            <a:pPr eaLnBrk="1"/>
            <a:r>
              <a:rPr lang="en-GB" altLang="en-US" sz="4000" b="1">
                <a:ea typeface="Calibri"/>
                <a:cs typeface="Calibri"/>
              </a:rPr>
              <a:t>LITERETURE REVIEW</a:t>
            </a:r>
          </a:p>
        </p:txBody>
      </p:sp>
      <p:sp>
        <p:nvSpPr>
          <p:cNvPr id="11" name="Content Placeholder 2">
            <a:extLst>
              <a:ext uri="{FF2B5EF4-FFF2-40B4-BE49-F238E27FC236}">
                <a16:creationId xmlns:a16="http://schemas.microsoft.com/office/drawing/2014/main" id="{7CC99647-B7EC-DD58-F903-02DD45CA90B3}"/>
              </a:ext>
            </a:extLst>
          </p:cNvPr>
          <p:cNvSpPr txBox="1">
            <a:spLocks noGrp="1" noChangeArrowheads="1"/>
          </p:cNvSpPr>
          <p:nvPr>
            <p:ph idx="1"/>
          </p:nvPr>
        </p:nvSpPr>
        <p:spPr>
          <a:xfrm>
            <a:off x="457200" y="1600200"/>
            <a:ext cx="8229600" cy="4525963"/>
          </a:xfrm>
        </p:spPr>
        <p:txBody>
          <a:bodyPr/>
          <a:lstStyle/>
          <a:p>
            <a:pPr eaLnBrk="1">
              <a:lnSpc>
                <a:spcPct val="80000"/>
              </a:lnSpc>
            </a:pPr>
            <a:r>
              <a:rPr lang="en-GB" altLang="en-US" sz="2800" b="1">
                <a:ea typeface="Calibri"/>
                <a:cs typeface="Calibri"/>
              </a:rPr>
              <a:t>Object Detection in Sports</a:t>
            </a:r>
            <a:r>
              <a:rPr lang="en-GB" altLang="en-US" sz="2800">
                <a:ea typeface="Calibri"/>
                <a:cs typeface="Calibri"/>
              </a:rPr>
              <a:t> – Deep learning models like Faster R-CNN and SSD have been used, but YOLO is preferred for faster detection due to its speed and efficiency.</a:t>
            </a:r>
          </a:p>
          <a:p>
            <a:pPr eaLnBrk="1">
              <a:lnSpc>
                <a:spcPct val="80000"/>
              </a:lnSpc>
            </a:pPr>
            <a:r>
              <a:rPr lang="en-GB" altLang="en-US" sz="2800" b="1">
                <a:ea typeface="Calibri"/>
                <a:cs typeface="Calibri"/>
              </a:rPr>
              <a:t>Player Tracking</a:t>
            </a:r>
            <a:r>
              <a:rPr lang="en-GB" altLang="en-US" sz="2800">
                <a:ea typeface="Calibri"/>
                <a:cs typeface="Calibri"/>
              </a:rPr>
              <a:t> – Traditional methods like SORT and </a:t>
            </a:r>
            <a:r>
              <a:rPr lang="en-GB" altLang="en-US" sz="2800" err="1">
                <a:ea typeface="Calibri"/>
                <a:cs typeface="Calibri"/>
              </a:rPr>
              <a:t>DeepSORT</a:t>
            </a:r>
            <a:r>
              <a:rPr lang="en-GB" altLang="en-US" sz="2800">
                <a:ea typeface="Calibri"/>
                <a:cs typeface="Calibri"/>
              </a:rPr>
              <a:t> track players, but </a:t>
            </a:r>
            <a:r>
              <a:rPr lang="en-GB" altLang="en-US" sz="2800" err="1">
                <a:ea typeface="Calibri"/>
                <a:cs typeface="Calibri"/>
              </a:rPr>
              <a:t>ByteTrack</a:t>
            </a:r>
            <a:r>
              <a:rPr lang="en-GB" altLang="en-US" sz="2800">
                <a:ea typeface="Calibri"/>
                <a:cs typeface="Calibri"/>
              </a:rPr>
              <a:t> improves accuracy, especially when players are occluded.</a:t>
            </a:r>
          </a:p>
          <a:p>
            <a:pPr eaLnBrk="1">
              <a:lnSpc>
                <a:spcPct val="80000"/>
              </a:lnSpc>
            </a:pPr>
            <a:r>
              <a:rPr lang="en-GB" altLang="en-US" sz="2800" b="1">
                <a:ea typeface="Calibri"/>
                <a:cs typeface="Calibri"/>
              </a:rPr>
              <a:t>Ball Possession &amp; Team Assignment</a:t>
            </a:r>
            <a:r>
              <a:rPr lang="en-GB" altLang="en-US" sz="2800">
                <a:ea typeface="Calibri"/>
                <a:cs typeface="Calibri"/>
              </a:rPr>
              <a:t> – </a:t>
            </a:r>
            <a:r>
              <a:rPr lang="en-GB" altLang="en-US" sz="2800" err="1">
                <a:ea typeface="Calibri"/>
                <a:cs typeface="Calibri"/>
              </a:rPr>
              <a:t>Color</a:t>
            </a:r>
            <a:r>
              <a:rPr lang="en-GB" altLang="en-US" sz="2800">
                <a:ea typeface="Calibri"/>
                <a:cs typeface="Calibri"/>
              </a:rPr>
              <a:t>-based clustering, such as </a:t>
            </a:r>
            <a:r>
              <a:rPr lang="en-GB" altLang="en-US" sz="2800" err="1">
                <a:ea typeface="Calibri"/>
                <a:cs typeface="Calibri"/>
              </a:rPr>
              <a:t>KMeans</a:t>
            </a:r>
            <a:r>
              <a:rPr lang="en-GB" altLang="en-US" sz="2800">
                <a:ea typeface="Calibri"/>
                <a:cs typeface="Calibri"/>
              </a:rPr>
              <a:t>, helps identify teams, and we use this approach in our project.</a:t>
            </a:r>
          </a:p>
          <a:p>
            <a:pPr eaLnBrk="1">
              <a:lnSpc>
                <a:spcPct val="80000"/>
              </a:lnSpc>
            </a:pPr>
            <a:r>
              <a:rPr lang="en-GB" altLang="en-US" sz="2800" b="1">
                <a:ea typeface="Calibri"/>
                <a:cs typeface="Calibri"/>
              </a:rPr>
              <a:t>Speed &amp; Distance Calculation</a:t>
            </a:r>
            <a:r>
              <a:rPr lang="en-GB" altLang="en-US" sz="2800">
                <a:ea typeface="Calibri"/>
                <a:cs typeface="Calibri"/>
              </a:rPr>
              <a:t> – Motion analysis in sports often uses optical flow and positional tracking techniques.</a:t>
            </a:r>
          </a:p>
          <a:p>
            <a:pPr>
              <a:lnSpc>
                <a:spcPct val="80000"/>
              </a:lnSpc>
            </a:pPr>
            <a:endParaRPr lang="en-GB" sz="2000">
              <a:ea typeface="Calibri"/>
              <a:cs typeface="Calibri"/>
            </a:endParaRPr>
          </a:p>
          <a:p>
            <a:pPr>
              <a:lnSpc>
                <a:spcPct val="80000"/>
              </a:lnSpc>
            </a:pPr>
            <a:endParaRPr lang="en-GB" altLang="en-US" sz="2000">
              <a:latin typeface="Calibri" panose="020F0502020204030204" pitchFamily="34" charset="0"/>
              <a:ea typeface="Calibri"/>
              <a:cs typeface="Calibri"/>
            </a:endParaRPr>
          </a:p>
          <a:p>
            <a:pPr eaLnBrk="1"/>
            <a:endParaRPr lang="en-GB" altLang="en-US"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018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77</Slides>
  <Notes>0</Notes>
  <HiddenSlides>0</HiddenSlide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Tribhuvan university  institute of engineering  Lalitpur engineering college</vt:lpstr>
      <vt:lpstr>OUTLINES</vt:lpstr>
      <vt:lpstr>INTRODUCTION</vt:lpstr>
      <vt:lpstr>PROBLEM STATEMENT </vt:lpstr>
      <vt:lpstr>MOTIVATION </vt:lpstr>
      <vt:lpstr>PowerPoint Presentation</vt:lpstr>
      <vt:lpstr>PowerPoint Presentation</vt:lpstr>
      <vt:lpstr>ORIGINALITY OF PROJECT</vt:lpstr>
      <vt:lpstr>LITERETURE REVIEW</vt:lpstr>
      <vt:lpstr>LITERATURE REVIEW</vt:lpstr>
      <vt:lpstr>METHODOLOGY –  THEORETICAL BACKGROUND</vt:lpstr>
      <vt:lpstr>METHODOLOGY-[1] Data collection</vt:lpstr>
      <vt:lpstr>METHODOLOGY-[2] Data Labelling</vt:lpstr>
      <vt:lpstr>PowerPoint Presentation</vt:lpstr>
      <vt:lpstr>METHODOLOGY-[4]</vt:lpstr>
      <vt:lpstr>METHODOLOGY-[5]</vt:lpstr>
      <vt:lpstr>METHODOLOGY-[6]</vt:lpstr>
      <vt:lpstr>METHODOLOGY-[7] Architecture of YOLOv5</vt:lpstr>
      <vt:lpstr>METHODOLOGY-[9] High Level Architecture of YOLOv5</vt:lpstr>
      <vt:lpstr>METHODOLOGY-[10]</vt:lpstr>
      <vt:lpstr>METHODOLOGY-[11]</vt:lpstr>
      <vt:lpstr>METHODOLOGY-[12] CSPBottleneck(C3) Layer Architecture</vt:lpstr>
      <vt:lpstr>METHODOLOGY-[13] SPPF Layer Architecture</vt:lpstr>
      <vt:lpstr>METHODOLOGY-[14] Softmax Activation Function</vt:lpstr>
      <vt:lpstr>METHODOLOGY-[15] Softmax Activation Function-[2]</vt:lpstr>
      <vt:lpstr>PowerPoint Presentation</vt:lpstr>
      <vt:lpstr>PowerPoint Presentation</vt:lpstr>
      <vt:lpstr>PowerPoint Presentation</vt:lpstr>
      <vt:lpstr>PowerPoint Presentation</vt:lpstr>
      <vt:lpstr>PowerPoint Presentation</vt:lpstr>
      <vt:lpstr>METHODOLOGY-[21] Corner and Edges Detection</vt:lpstr>
      <vt:lpstr>METHODOLOGY-[22] Harris Corner Detection</vt:lpstr>
      <vt:lpstr>METHODOLOGY-[23] Harris Corner Detection[2]</vt:lpstr>
      <vt:lpstr>METHODOLOGY-[24] Shi-Thomasi Corner Detection</vt:lpstr>
      <vt:lpstr>PowerPoint Presentation</vt:lpstr>
      <vt:lpstr>METHODOLOGY-[26] Camera Movement Estimation</vt:lpstr>
      <vt:lpstr>METHODOLOGY-[27] Camera Movement Estimation-[2]</vt:lpstr>
      <vt:lpstr>METHODOLOGY-[28] Camera Movement Estimation-[3]</vt:lpstr>
      <vt:lpstr>METHODOLOGY-[29] Camera Movement Estimation-[4]</vt:lpstr>
      <vt:lpstr>METHODOLOGY-[30] Camera Movement Estimation-[5]</vt:lpstr>
      <vt:lpstr>METHODOLOGY-[31] Perspective Transformation</vt:lpstr>
      <vt:lpstr>METHODOLOGY-[32] Perspective Transformation-[2]</vt:lpstr>
      <vt:lpstr>METHODOLOGY-[33] Perspective Transformation-[3] </vt:lpstr>
      <vt:lpstr>METHODOLOGY-[34] Perspective Transformation</vt:lpstr>
      <vt:lpstr>METHODOLOGY-[35] Ball Interpolation</vt:lpstr>
      <vt:lpstr>METHODOLOGY-[36] Ball Interpolation-[2]</vt:lpstr>
      <vt:lpstr>METHODOLOGY-[37] Ball Interpolation-[3]</vt:lpstr>
      <vt:lpstr>METHODOLOGY-[38] Estimating speed and distance </vt:lpstr>
      <vt:lpstr>METHODOLOGY-[39] Estimating speed and distance -[2]</vt:lpstr>
      <vt:lpstr>METHODOLOGY-[40] Team Assignment</vt:lpstr>
      <vt:lpstr>METHODOLOGY-[41] Team Assignment-[2]</vt:lpstr>
      <vt:lpstr>METHODOLOGY-[42] Team Assignment-[3]</vt:lpstr>
      <vt:lpstr>METHODOLOGY-[43] Active Player</vt:lpstr>
      <vt:lpstr>METHODOLOGY-[44] Active Player-[2]</vt:lpstr>
      <vt:lpstr>METHODOLOGY-[45] Active Player-[3]</vt:lpstr>
      <vt:lpstr>METHODOLOGY-[46] Annotations </vt:lpstr>
      <vt:lpstr>METHODOLOGY-[47] Annotations-[2]</vt:lpstr>
      <vt:lpstr>METHODOLOGY-[48] Web Integration</vt:lpstr>
      <vt:lpstr>METHODOLOGY – [49]   MODEL EVALUATION</vt:lpstr>
      <vt:lpstr>PowerPoint Presentation</vt:lpstr>
      <vt:lpstr>METHODOLOGY – [51] Confusion Matrix</vt:lpstr>
      <vt:lpstr>METHODOLOGY – [52] Precision Recall Curve</vt:lpstr>
      <vt:lpstr>METHODOLOGY-[53] F1 Curve</vt:lpstr>
      <vt:lpstr>RESULTS </vt:lpstr>
      <vt:lpstr>RESULTS-[2]</vt:lpstr>
      <vt:lpstr>RESULTS-[3]</vt:lpstr>
      <vt:lpstr>RESULTS-[4]</vt:lpstr>
      <vt:lpstr>RESULTS-[5]</vt:lpstr>
      <vt:lpstr>RESULTS-[6]</vt:lpstr>
      <vt:lpstr>RESULTS-[7]</vt:lpstr>
      <vt:lpstr>DISCUSSION AND ANALYSIS</vt:lpstr>
      <vt:lpstr>FUTURE ENHANCEMENT</vt:lpstr>
      <vt:lpstr>FUTURE ENHANCEMENT</vt:lpstr>
      <vt:lpstr>PROJECT SCHEDULE</vt:lpstr>
      <vt:lpstr>REFERENCES </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dell</dc:creator>
  <dc:description>generated using python-pptx</dc:description>
  <cp:revision>283</cp:revision>
  <dcterms:created xsi:type="dcterms:W3CDTF">2013-01-27T09:14:16Z</dcterms:created>
  <dcterms:modified xsi:type="dcterms:W3CDTF">2025-03-14T00:42:06Z</dcterms:modified>
</cp:coreProperties>
</file>